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 id="2147483660" r:id="rId2"/>
  </p:sldMasterIdLst>
  <p:notesMasterIdLst>
    <p:notesMasterId r:id="rId27"/>
  </p:notesMasterIdLst>
  <p:sldIdLst>
    <p:sldId id="256" r:id="rId3"/>
    <p:sldId id="257" r:id="rId4"/>
    <p:sldId id="258" r:id="rId5"/>
    <p:sldId id="259" r:id="rId6"/>
    <p:sldId id="266" r:id="rId7"/>
    <p:sldId id="267" r:id="rId8"/>
    <p:sldId id="268" r:id="rId9"/>
    <p:sldId id="269" r:id="rId10"/>
    <p:sldId id="270" r:id="rId11"/>
    <p:sldId id="271" r:id="rId12"/>
    <p:sldId id="286" r:id="rId13"/>
    <p:sldId id="287" r:id="rId14"/>
    <p:sldId id="281" r:id="rId15"/>
    <p:sldId id="282" r:id="rId16"/>
    <p:sldId id="283" r:id="rId17"/>
    <p:sldId id="284" r:id="rId18"/>
    <p:sldId id="285" r:id="rId19"/>
    <p:sldId id="288" r:id="rId20"/>
    <p:sldId id="261" r:id="rId21"/>
    <p:sldId id="262" r:id="rId22"/>
    <p:sldId id="263" r:id="rId23"/>
    <p:sldId id="264" r:id="rId24"/>
    <p:sldId id="289" r:id="rId25"/>
    <p:sldId id="290" r:id="rId26"/>
  </p:sldIdLst>
  <p:sldSz cx="9144000" cy="5143500" type="screen16x9"/>
  <p:notesSz cx="6858000" cy="9144000"/>
  <p:embeddedFontLst>
    <p:embeddedFont>
      <p:font typeface="Alata" pitchFamily="2" charset="77"/>
      <p:regular r:id="rId28"/>
    </p:embeddedFont>
    <p:embeddedFont>
      <p:font typeface="Anton" pitchFamily="2" charset="77"/>
      <p:regular r:id="rId29"/>
    </p:embeddedFont>
    <p:embeddedFont>
      <p:font typeface="Nunito" pitchFamily="2" charset="77"/>
      <p:regular r:id="rId30"/>
      <p:bold r:id="rId31"/>
      <p:italic r:id="rId32"/>
      <p:boldItalic r:id="rId33"/>
    </p:embeddedFont>
    <p:embeddedFont>
      <p:font typeface="Oswald" pitchFamily="2" charset="77"/>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38">
          <p15:clr>
            <a:srgbClr val="A4A3A4"/>
          </p15:clr>
        </p15:guide>
        <p15:guide id="2" pos="2880">
          <p15:clr>
            <a:srgbClr val="A4A3A4"/>
          </p15:clr>
        </p15:guide>
        <p15:guide id="3" orient="horz" pos="251">
          <p15:clr>
            <a:srgbClr val="9AA0A6"/>
          </p15:clr>
        </p15:guide>
        <p15:guide id="4" orient="horz" pos="2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A40"/>
    <a:srgbClr val="004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2210"/>
  </p:normalViewPr>
  <p:slideViewPr>
    <p:cSldViewPr snapToGrid="0">
      <p:cViewPr varScale="1">
        <p:scale>
          <a:sx n="158" d="100"/>
          <a:sy n="158" d="100"/>
        </p:scale>
        <p:origin x="880" y="176"/>
      </p:cViewPr>
      <p:guideLst>
        <p:guide orient="horz" pos="1638"/>
        <p:guide pos="2880"/>
        <p:guide orient="horz" pos="251"/>
        <p:guide orient="horz" pos="2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3ed66e05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3ed66e05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128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3ed66e05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3ed66e05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345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3ed66e05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3ed66e0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3ed66e05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3ed66e05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3ed66e05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d3ed66e05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3ed66e05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3ed66e05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396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8855548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8855548b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8855548b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8855548b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3ed66e05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3ed66e05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AEDDC-1145-DC48-A804-9327D551A4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68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Extract, Transform &amp; Load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AEDDC-1145-DC48-A804-9327D551A4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515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3ed66e05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3ed66e05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57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3ed66e05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3ed66e05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85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3ed66e05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3ed66e05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29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F196-9D7B-874F-9405-E152CF9A977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08BCBF1-F5BC-7442-9512-B2F61703719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C218938-350D-7744-A622-BD4CD515E35C}"/>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5" name="Footer Placeholder 4">
            <a:extLst>
              <a:ext uri="{FF2B5EF4-FFF2-40B4-BE49-F238E27FC236}">
                <a16:creationId xmlns:a16="http://schemas.microsoft.com/office/drawing/2014/main" id="{3BBB388E-EFF8-EA46-9288-566D65AA3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2B436-151A-2F40-A32C-6BFDB9A9E980}"/>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1128211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80AF-8041-F349-A489-985D113B26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AD741-EE06-804F-A5A2-F90F329813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096E3-1C43-9E44-A807-42C428A2B4AE}"/>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5" name="Footer Placeholder 4">
            <a:extLst>
              <a:ext uri="{FF2B5EF4-FFF2-40B4-BE49-F238E27FC236}">
                <a16:creationId xmlns:a16="http://schemas.microsoft.com/office/drawing/2014/main" id="{E8316665-FBB1-274B-9A91-4AA84BBCF4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905AB-FB2C-CB4C-A759-784F7ACEB5E5}"/>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3144261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7D10-AA9A-BC44-8E63-9F2EDF5021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00253A6-5F7E-8D46-A1C4-C8717D4BEBD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B96595-811E-EB43-8C9C-1E528819E028}"/>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5" name="Footer Placeholder 4">
            <a:extLst>
              <a:ext uri="{FF2B5EF4-FFF2-40B4-BE49-F238E27FC236}">
                <a16:creationId xmlns:a16="http://schemas.microsoft.com/office/drawing/2014/main" id="{C9BAF4E3-4088-2C4F-AB5D-F05FE8C9B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47999-32E7-7346-A8AA-1286135544B4}"/>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3779102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CA91-9370-6741-8242-31066CD1CA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6D1957-DA79-3C4F-96F4-EFC46E60E87E}"/>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6320F1-86CE-7C40-B757-B96F1424C796}"/>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0D723F-A87B-6E48-8E21-DA3A7731AAEF}"/>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6" name="Footer Placeholder 5">
            <a:extLst>
              <a:ext uri="{FF2B5EF4-FFF2-40B4-BE49-F238E27FC236}">
                <a16:creationId xmlns:a16="http://schemas.microsoft.com/office/drawing/2014/main" id="{FCCB685D-5567-E041-9C73-4679126466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F1317-D3B6-1D4E-9F64-9AAAF2FD1538}"/>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2385666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5AE0-FFA9-CE4E-8798-E2ED66AF25F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93969A-6B86-B948-9918-8AF625585FC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240FDB82-85E9-3145-802C-D46C06E9D1E5}"/>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2BFB90-9E2A-D44E-BECB-A44F3E9FD64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B298242-E1A1-8549-812D-E777200ED5C1}"/>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29D029-35D5-3840-A7E7-A3ACFAF93016}"/>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8" name="Footer Placeholder 7">
            <a:extLst>
              <a:ext uri="{FF2B5EF4-FFF2-40B4-BE49-F238E27FC236}">
                <a16:creationId xmlns:a16="http://schemas.microsoft.com/office/drawing/2014/main" id="{390020F9-2D47-804D-87F6-39642B31B1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4577C9-945A-8746-A301-03D6551395D6}"/>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2875593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7DAA-514F-284C-887D-C45CE4C4F5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1EB924-4B7D-7C44-B6C3-648806EC1912}"/>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4" name="Footer Placeholder 3">
            <a:extLst>
              <a:ext uri="{FF2B5EF4-FFF2-40B4-BE49-F238E27FC236}">
                <a16:creationId xmlns:a16="http://schemas.microsoft.com/office/drawing/2014/main" id="{5D476065-6972-B64D-B1A6-BAC9E2B117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07083-4D34-374F-B27F-A2D9D2F3DB9E}"/>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21673024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8113E3-CED0-1C47-8DFA-31D9F57192ED}"/>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3" name="Footer Placeholder 2">
            <a:extLst>
              <a:ext uri="{FF2B5EF4-FFF2-40B4-BE49-F238E27FC236}">
                <a16:creationId xmlns:a16="http://schemas.microsoft.com/office/drawing/2014/main" id="{A087AB71-CD06-5144-8CFF-0A3A9D4443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3B8BB0-B958-5542-B0B1-E32DE656466C}"/>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2112600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E389-DE5D-7D48-915A-EDEBF633F23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ED103A7-9A39-CB48-9309-F63144DD76F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93F18D-9DC7-CA4E-B25D-BAC031BCCED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92A5600-7095-394A-950C-A0D8C191684E}"/>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6" name="Footer Placeholder 5">
            <a:extLst>
              <a:ext uri="{FF2B5EF4-FFF2-40B4-BE49-F238E27FC236}">
                <a16:creationId xmlns:a16="http://schemas.microsoft.com/office/drawing/2014/main" id="{74B16CBA-AB20-6548-8FB0-2EB20021F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58A77-3DEF-A040-8A9B-2CDF2D8135A4}"/>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299020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B531-4725-124B-ACEE-921D3FD9E87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D3A97F5-8495-5448-BBF8-88C5A2AC5BF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C8FC03A-E530-264A-B982-A43FDB39F9D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D815D9F-4CAF-5443-9C31-5967E3910327}"/>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6" name="Footer Placeholder 5">
            <a:extLst>
              <a:ext uri="{FF2B5EF4-FFF2-40B4-BE49-F238E27FC236}">
                <a16:creationId xmlns:a16="http://schemas.microsoft.com/office/drawing/2014/main" id="{16D0A778-DF8B-E24C-BB0B-C2578B62CE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6D490-362C-A843-8030-CB29A56AC0C7}"/>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1653861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C5A4-4C81-2546-8932-A93B6D8FCE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BCAA3D-ABFF-3D4F-A823-616153B31F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6950C-423D-4448-AE8C-AB904A7BAFB7}"/>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5" name="Footer Placeholder 4">
            <a:extLst>
              <a:ext uri="{FF2B5EF4-FFF2-40B4-BE49-F238E27FC236}">
                <a16:creationId xmlns:a16="http://schemas.microsoft.com/office/drawing/2014/main" id="{A39B84B8-6775-5048-8EAD-2E495DA6D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4DBFE-71C6-B140-BD8D-82C4DDBF07F1}"/>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3201776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381B63-9FAF-7748-ADFB-BDB336D33DF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03EA5E-6394-4A48-B1E0-D7A5458D474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AA033-3C50-B543-85CB-AC60C4652067}"/>
              </a:ext>
            </a:extLst>
          </p:cNvPr>
          <p:cNvSpPr>
            <a:spLocks noGrp="1"/>
          </p:cNvSpPr>
          <p:nvPr>
            <p:ph type="dt" sz="half" idx="10"/>
          </p:nvPr>
        </p:nvSpPr>
        <p:spPr/>
        <p:txBody>
          <a:bodyPr/>
          <a:lstStyle/>
          <a:p>
            <a:fld id="{EE647BA1-05B7-5F4A-8180-BDFEB446BCC7}" type="datetimeFigureOut">
              <a:rPr lang="en-US" smtClean="0"/>
              <a:t>6/26/21</a:t>
            </a:fld>
            <a:endParaRPr lang="en-US"/>
          </a:p>
        </p:txBody>
      </p:sp>
      <p:sp>
        <p:nvSpPr>
          <p:cNvPr id="5" name="Footer Placeholder 4">
            <a:extLst>
              <a:ext uri="{FF2B5EF4-FFF2-40B4-BE49-F238E27FC236}">
                <a16:creationId xmlns:a16="http://schemas.microsoft.com/office/drawing/2014/main" id="{895A9FF6-0370-234A-9EB3-8FC1A6CE2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2944D7-560B-0848-8E3F-7D46206C9E75}"/>
              </a:ext>
            </a:extLst>
          </p:cNvPr>
          <p:cNvSpPr>
            <a:spLocks noGrp="1"/>
          </p:cNvSpPr>
          <p:nvPr>
            <p:ph type="sldNum" sz="quarter" idx="12"/>
          </p:nvPr>
        </p:nvSpPr>
        <p:spPr/>
        <p:txBody>
          <a:bodyPr/>
          <a:lstStyle/>
          <a:p>
            <a:fld id="{18B2BB3D-9C84-3847-B75A-1C7DF8E391D1}" type="slidenum">
              <a:rPr lang="en-US" smtClean="0"/>
              <a:t>‹#›</a:t>
            </a:fld>
            <a:endParaRPr lang="en-US"/>
          </a:p>
        </p:txBody>
      </p:sp>
    </p:spTree>
    <p:extLst>
      <p:ext uri="{BB962C8B-B14F-4D97-AF65-F5344CB8AC3E}">
        <p14:creationId xmlns:p14="http://schemas.microsoft.com/office/powerpoint/2010/main" val="790364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DFCA2D-1C13-334C-AE45-EDACF3E6857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24F75F-0845-3045-B252-0691270A98A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85511-58FF-674E-8946-9BAD8951FF1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E647BA1-05B7-5F4A-8180-BDFEB446BCC7}" type="datetimeFigureOut">
              <a:rPr lang="en-US" smtClean="0"/>
              <a:t>6/26/21</a:t>
            </a:fld>
            <a:endParaRPr lang="en-US"/>
          </a:p>
        </p:txBody>
      </p:sp>
      <p:sp>
        <p:nvSpPr>
          <p:cNvPr id="5" name="Footer Placeholder 4">
            <a:extLst>
              <a:ext uri="{FF2B5EF4-FFF2-40B4-BE49-F238E27FC236}">
                <a16:creationId xmlns:a16="http://schemas.microsoft.com/office/drawing/2014/main" id="{7ADD0CBF-39F3-D248-AB29-F204CB6DFA9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063CA3-A7BC-1F43-8902-6EAC1768647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B2BB3D-9C84-3847-B75A-1C7DF8E391D1}" type="slidenum">
              <a:rPr lang="en-US" smtClean="0"/>
              <a:t>‹#›</a:t>
            </a:fld>
            <a:endParaRPr lang="en-US"/>
          </a:p>
        </p:txBody>
      </p:sp>
    </p:spTree>
    <p:extLst>
      <p:ext uri="{BB962C8B-B14F-4D97-AF65-F5344CB8AC3E}">
        <p14:creationId xmlns:p14="http://schemas.microsoft.com/office/powerpoint/2010/main" val="2009283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tiff"/><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tif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2.tiff"/><Relationship Id="rId5" Type="http://schemas.openxmlformats.org/officeDocument/2006/relationships/image" Target="../media/image46.tiff"/><Relationship Id="rId4" Type="http://schemas.openxmlformats.org/officeDocument/2006/relationships/image" Target="../media/image51.gi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hyperlink" Target="https://en.wikipedia.org/wiki/Exploratory_data_analysi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6.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13.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857"/>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0450" y="49925"/>
            <a:ext cx="4838700" cy="4838700"/>
          </a:xfrm>
          <a:prstGeom prst="rect">
            <a:avLst/>
          </a:prstGeom>
          <a:noFill/>
          <a:ln>
            <a:noFill/>
          </a:ln>
        </p:spPr>
      </p:pic>
      <p:sp>
        <p:nvSpPr>
          <p:cNvPr id="55" name="Google Shape;55;p13"/>
          <p:cNvSpPr txBox="1"/>
          <p:nvPr/>
        </p:nvSpPr>
        <p:spPr>
          <a:xfrm>
            <a:off x="5264750" y="1436150"/>
            <a:ext cx="2950800" cy="201629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450" dirty="0">
                <a:latin typeface="Anton"/>
                <a:ea typeface="Anton"/>
                <a:cs typeface="Anton"/>
                <a:sym typeface="Anton"/>
              </a:rPr>
              <a:t>Introduction to Real time Analytics</a:t>
            </a:r>
            <a:endParaRPr sz="4200" dirty="0">
              <a:latin typeface="Anton"/>
              <a:ea typeface="Anton"/>
              <a:cs typeface="Anton"/>
              <a:sym typeface="Anto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A2AFA6-388D-8D40-8630-02AA761E2DA3}"/>
              </a:ext>
            </a:extLst>
          </p:cNvPr>
          <p:cNvSpPr txBox="1"/>
          <p:nvPr/>
        </p:nvSpPr>
        <p:spPr>
          <a:xfrm>
            <a:off x="3424827" y="184034"/>
            <a:ext cx="2705421" cy="415498"/>
          </a:xfrm>
          <a:prstGeom prst="rect">
            <a:avLst/>
          </a:prstGeom>
          <a:noFill/>
        </p:spPr>
        <p:txBody>
          <a:bodyPr wrap="none" rtlCol="0">
            <a:spAutoFit/>
          </a:bodyPr>
          <a:lstStyle/>
          <a:p>
            <a:pPr defTabSz="685800">
              <a:buClrTx/>
            </a:pPr>
            <a:r>
              <a:rPr lang="en-US" sz="2100" kern="1200" dirty="0">
                <a:solidFill>
                  <a:prstClr val="black"/>
                </a:solidFill>
                <a:latin typeface="Century" panose="02040604050505020304" pitchFamily="18" charset="0"/>
                <a:ea typeface="+mn-ea"/>
                <a:cs typeface="+mn-cs"/>
              </a:rPr>
              <a:t>Inside of Warehouse</a:t>
            </a:r>
          </a:p>
        </p:txBody>
      </p:sp>
      <p:sp>
        <p:nvSpPr>
          <p:cNvPr id="14" name="Rectangle 13">
            <a:extLst>
              <a:ext uri="{FF2B5EF4-FFF2-40B4-BE49-F238E27FC236}">
                <a16:creationId xmlns:a16="http://schemas.microsoft.com/office/drawing/2014/main" id="{FBA21837-4CFE-7A46-A869-804CBEA1B8A6}"/>
              </a:ext>
            </a:extLst>
          </p:cNvPr>
          <p:cNvSpPr/>
          <p:nvPr/>
        </p:nvSpPr>
        <p:spPr>
          <a:xfrm>
            <a:off x="477475" y="1005840"/>
            <a:ext cx="2476037" cy="2450592"/>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black"/>
              </a:solidFill>
              <a:latin typeface="Calibri" panose="020F0502020204030204"/>
            </a:endParaRPr>
          </a:p>
        </p:txBody>
      </p:sp>
      <p:pic>
        <p:nvPicPr>
          <p:cNvPr id="2" name="Picture 1">
            <a:extLst>
              <a:ext uri="{FF2B5EF4-FFF2-40B4-BE49-F238E27FC236}">
                <a16:creationId xmlns:a16="http://schemas.microsoft.com/office/drawing/2014/main" id="{B355D682-DDC0-7A4A-B06A-372FCAEB02C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35172" y="1284868"/>
            <a:ext cx="759388" cy="759388"/>
          </a:xfrm>
          <a:prstGeom prst="rect">
            <a:avLst/>
          </a:prstGeom>
        </p:spPr>
      </p:pic>
      <p:sp>
        <p:nvSpPr>
          <p:cNvPr id="18" name="TextBox 17">
            <a:extLst>
              <a:ext uri="{FF2B5EF4-FFF2-40B4-BE49-F238E27FC236}">
                <a16:creationId xmlns:a16="http://schemas.microsoft.com/office/drawing/2014/main" id="{DE556753-19F5-5845-AD17-46182E5FF450}"/>
              </a:ext>
            </a:extLst>
          </p:cNvPr>
          <p:cNvSpPr txBox="1"/>
          <p:nvPr/>
        </p:nvSpPr>
        <p:spPr>
          <a:xfrm>
            <a:off x="1416994" y="2021967"/>
            <a:ext cx="787395" cy="253916"/>
          </a:xfrm>
          <a:prstGeom prst="rect">
            <a:avLst/>
          </a:prstGeom>
          <a:noFill/>
        </p:spPr>
        <p:txBody>
          <a:bodyPr wrap="none" rtlCol="0">
            <a:spAutoFit/>
          </a:bodyPr>
          <a:lstStyle/>
          <a:p>
            <a:pPr defTabSz="685800">
              <a:buClrTx/>
            </a:pPr>
            <a:r>
              <a:rPr lang="en-US" sz="1050" kern="1200" dirty="0">
                <a:solidFill>
                  <a:prstClr val="black"/>
                </a:solidFill>
                <a:latin typeface="Century" panose="02040604050505020304" pitchFamily="18" charset="0"/>
                <a:ea typeface="+mn-ea"/>
                <a:cs typeface="+mn-cs"/>
              </a:rPr>
              <a:t>Metadata</a:t>
            </a:r>
          </a:p>
        </p:txBody>
      </p:sp>
      <p:sp>
        <p:nvSpPr>
          <p:cNvPr id="19" name="Can 18">
            <a:extLst>
              <a:ext uri="{FF2B5EF4-FFF2-40B4-BE49-F238E27FC236}">
                <a16:creationId xmlns:a16="http://schemas.microsoft.com/office/drawing/2014/main" id="{99093FFD-1E9F-1046-A387-6B63912548B1}"/>
              </a:ext>
            </a:extLst>
          </p:cNvPr>
          <p:cNvSpPr/>
          <p:nvPr/>
        </p:nvSpPr>
        <p:spPr>
          <a:xfrm>
            <a:off x="642176" y="2523744"/>
            <a:ext cx="747386"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050" kern="1200" dirty="0">
                <a:solidFill>
                  <a:prstClr val="white"/>
                </a:solidFill>
                <a:latin typeface="Calibri" panose="020F0502020204030204"/>
              </a:rPr>
              <a:t>Summary</a:t>
            </a:r>
          </a:p>
          <a:p>
            <a:pPr algn="ctr" defTabSz="685800">
              <a:buClrTx/>
            </a:pPr>
            <a:r>
              <a:rPr lang="en-US" sz="1050" kern="1200" dirty="0">
                <a:solidFill>
                  <a:prstClr val="white"/>
                </a:solidFill>
                <a:latin typeface="Calibri" panose="020F0502020204030204"/>
              </a:rPr>
              <a:t>Data</a:t>
            </a:r>
          </a:p>
        </p:txBody>
      </p:sp>
      <p:sp>
        <p:nvSpPr>
          <p:cNvPr id="22" name="Can 21">
            <a:extLst>
              <a:ext uri="{FF2B5EF4-FFF2-40B4-BE49-F238E27FC236}">
                <a16:creationId xmlns:a16="http://schemas.microsoft.com/office/drawing/2014/main" id="{CFA02C80-990B-424F-A42D-103957E6A152}"/>
              </a:ext>
            </a:extLst>
          </p:cNvPr>
          <p:cNvSpPr/>
          <p:nvPr/>
        </p:nvSpPr>
        <p:spPr>
          <a:xfrm>
            <a:off x="1995814" y="2549364"/>
            <a:ext cx="747386"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050" kern="1200" dirty="0">
                <a:solidFill>
                  <a:prstClr val="white"/>
                </a:solidFill>
                <a:latin typeface="Calibri" panose="020F0502020204030204"/>
              </a:rPr>
              <a:t>Raw Data</a:t>
            </a:r>
          </a:p>
        </p:txBody>
      </p:sp>
      <p:cxnSp>
        <p:nvCxnSpPr>
          <p:cNvPr id="24" name="Straight Arrow Connector 23">
            <a:extLst>
              <a:ext uri="{FF2B5EF4-FFF2-40B4-BE49-F238E27FC236}">
                <a16:creationId xmlns:a16="http://schemas.microsoft.com/office/drawing/2014/main" id="{0BDBED2C-033F-364D-97D2-B6E171540DFD}"/>
              </a:ext>
            </a:extLst>
          </p:cNvPr>
          <p:cNvCxnSpPr>
            <a:cxnSpLocks/>
          </p:cNvCxnSpPr>
          <p:nvPr/>
        </p:nvCxnSpPr>
        <p:spPr>
          <a:xfrm>
            <a:off x="2953512" y="2255086"/>
            <a:ext cx="576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C2DFEA5-6797-A142-82AF-ACB72041B30C}"/>
              </a:ext>
            </a:extLst>
          </p:cNvPr>
          <p:cNvSpPr txBox="1"/>
          <p:nvPr/>
        </p:nvSpPr>
        <p:spPr>
          <a:xfrm>
            <a:off x="3712901" y="1791134"/>
            <a:ext cx="5226111" cy="253916"/>
          </a:xfrm>
          <a:prstGeom prst="rect">
            <a:avLst/>
          </a:prstGeom>
          <a:noFill/>
        </p:spPr>
        <p:txBody>
          <a:bodyPr wrap="none" rtlCol="0">
            <a:spAutoFit/>
          </a:bodyPr>
          <a:lstStyle/>
          <a:p>
            <a:pPr defTabSz="685800">
              <a:buClrTx/>
            </a:pPr>
            <a:r>
              <a:rPr lang="en-US" sz="1050" b="1" kern="1200" dirty="0">
                <a:solidFill>
                  <a:prstClr val="black"/>
                </a:solidFill>
                <a:latin typeface="Century" panose="02040604050505020304" pitchFamily="18" charset="0"/>
                <a:ea typeface="+mn-ea"/>
                <a:cs typeface="+mn-cs"/>
              </a:rPr>
              <a:t>Relational Database: Microsoft SQL Server, SAP, Oracle and IBM BD2, AWS RD</a:t>
            </a:r>
          </a:p>
        </p:txBody>
      </p:sp>
      <p:sp>
        <p:nvSpPr>
          <p:cNvPr id="31" name="TextBox 30">
            <a:extLst>
              <a:ext uri="{FF2B5EF4-FFF2-40B4-BE49-F238E27FC236}">
                <a16:creationId xmlns:a16="http://schemas.microsoft.com/office/drawing/2014/main" id="{614BD75B-0E5A-2E4F-8A6C-367909D17D96}"/>
              </a:ext>
            </a:extLst>
          </p:cNvPr>
          <p:cNvSpPr txBox="1"/>
          <p:nvPr/>
        </p:nvSpPr>
        <p:spPr>
          <a:xfrm>
            <a:off x="3712900" y="2070162"/>
            <a:ext cx="2869696" cy="253916"/>
          </a:xfrm>
          <a:prstGeom prst="rect">
            <a:avLst/>
          </a:prstGeom>
          <a:noFill/>
        </p:spPr>
        <p:txBody>
          <a:bodyPr wrap="none" rtlCol="0">
            <a:spAutoFit/>
          </a:bodyPr>
          <a:lstStyle/>
          <a:p>
            <a:pPr defTabSz="685800">
              <a:buClrTx/>
            </a:pPr>
            <a:r>
              <a:rPr lang="en-US" sz="1050" b="1" kern="1200" dirty="0">
                <a:solidFill>
                  <a:prstClr val="black"/>
                </a:solidFill>
                <a:latin typeface="Century" panose="02040604050505020304" pitchFamily="18" charset="0"/>
                <a:ea typeface="+mn-ea"/>
                <a:cs typeface="+mn-cs"/>
              </a:rPr>
              <a:t>Analytical Database: Teradata, Greenplum</a:t>
            </a:r>
          </a:p>
        </p:txBody>
      </p:sp>
      <p:sp>
        <p:nvSpPr>
          <p:cNvPr id="32" name="TextBox 31">
            <a:extLst>
              <a:ext uri="{FF2B5EF4-FFF2-40B4-BE49-F238E27FC236}">
                <a16:creationId xmlns:a16="http://schemas.microsoft.com/office/drawing/2014/main" id="{9808F331-DBE0-5F4D-BA22-1AEB304EEE10}"/>
              </a:ext>
            </a:extLst>
          </p:cNvPr>
          <p:cNvSpPr txBox="1"/>
          <p:nvPr/>
        </p:nvSpPr>
        <p:spPr>
          <a:xfrm>
            <a:off x="3712899" y="2349190"/>
            <a:ext cx="4509568" cy="253916"/>
          </a:xfrm>
          <a:prstGeom prst="rect">
            <a:avLst/>
          </a:prstGeom>
          <a:noFill/>
        </p:spPr>
        <p:txBody>
          <a:bodyPr wrap="none" rtlCol="0">
            <a:spAutoFit/>
          </a:bodyPr>
          <a:lstStyle/>
          <a:p>
            <a:pPr defTabSz="685800">
              <a:buClrTx/>
            </a:pPr>
            <a:r>
              <a:rPr lang="en-US" sz="1050" b="1" kern="1200" dirty="0">
                <a:solidFill>
                  <a:prstClr val="black"/>
                </a:solidFill>
                <a:latin typeface="Century" panose="02040604050505020304" pitchFamily="18" charset="0"/>
                <a:ea typeface="+mn-ea"/>
                <a:cs typeface="+mn-cs"/>
              </a:rPr>
              <a:t>Data Warehouse Database: SAP Hana, Oracle Exadata, IBM Netezza</a:t>
            </a:r>
          </a:p>
        </p:txBody>
      </p:sp>
      <p:sp>
        <p:nvSpPr>
          <p:cNvPr id="33" name="TextBox 32">
            <a:extLst>
              <a:ext uri="{FF2B5EF4-FFF2-40B4-BE49-F238E27FC236}">
                <a16:creationId xmlns:a16="http://schemas.microsoft.com/office/drawing/2014/main" id="{20F5DF03-D772-8A44-8271-A40F43ACF0DB}"/>
              </a:ext>
            </a:extLst>
          </p:cNvPr>
          <p:cNvSpPr txBox="1"/>
          <p:nvPr/>
        </p:nvSpPr>
        <p:spPr>
          <a:xfrm>
            <a:off x="3712898" y="2628218"/>
            <a:ext cx="3860352" cy="253916"/>
          </a:xfrm>
          <a:prstGeom prst="rect">
            <a:avLst/>
          </a:prstGeom>
          <a:noFill/>
        </p:spPr>
        <p:txBody>
          <a:bodyPr wrap="none" rtlCol="0">
            <a:spAutoFit/>
          </a:bodyPr>
          <a:lstStyle/>
          <a:p>
            <a:pPr defTabSz="685800">
              <a:buClrTx/>
            </a:pPr>
            <a:r>
              <a:rPr lang="en-US" sz="1050" b="1" kern="1200" dirty="0">
                <a:solidFill>
                  <a:prstClr val="black"/>
                </a:solidFill>
                <a:latin typeface="Century" panose="02040604050505020304" pitchFamily="18" charset="0"/>
                <a:ea typeface="+mn-ea"/>
                <a:cs typeface="+mn-cs"/>
              </a:rPr>
              <a:t>Cloud-based Database: AWS, Azure SQL, Google Big query</a:t>
            </a:r>
          </a:p>
        </p:txBody>
      </p:sp>
    </p:spTree>
    <p:extLst>
      <p:ext uri="{BB962C8B-B14F-4D97-AF65-F5344CB8AC3E}">
        <p14:creationId xmlns:p14="http://schemas.microsoft.com/office/powerpoint/2010/main" val="111238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7963A-4F68-9442-B15C-4E45419C3404}"/>
              </a:ext>
            </a:extLst>
          </p:cNvPr>
          <p:cNvSpPr txBox="1"/>
          <p:nvPr/>
        </p:nvSpPr>
        <p:spPr>
          <a:xfrm>
            <a:off x="1163782" y="773723"/>
            <a:ext cx="1755609" cy="523220"/>
          </a:xfrm>
          <a:prstGeom prst="rect">
            <a:avLst/>
          </a:prstGeom>
          <a:noFill/>
        </p:spPr>
        <p:txBody>
          <a:bodyPr wrap="none" rtlCol="0">
            <a:spAutoFit/>
          </a:bodyPr>
          <a:lstStyle/>
          <a:p>
            <a:r>
              <a:rPr lang="en-US" dirty="0"/>
              <a:t>Data transformation</a:t>
            </a:r>
          </a:p>
          <a:p>
            <a:r>
              <a:rPr lang="en-US" dirty="0"/>
              <a:t> </a:t>
            </a:r>
          </a:p>
        </p:txBody>
      </p:sp>
      <p:sp>
        <p:nvSpPr>
          <p:cNvPr id="5" name="TextBox 4">
            <a:extLst>
              <a:ext uri="{FF2B5EF4-FFF2-40B4-BE49-F238E27FC236}">
                <a16:creationId xmlns:a16="http://schemas.microsoft.com/office/drawing/2014/main" id="{AD042222-6005-3441-8A6A-6BF497F1EDFD}"/>
              </a:ext>
            </a:extLst>
          </p:cNvPr>
          <p:cNvSpPr txBox="1"/>
          <p:nvPr/>
        </p:nvSpPr>
        <p:spPr>
          <a:xfrm>
            <a:off x="805695" y="1860772"/>
            <a:ext cx="6208751" cy="307777"/>
          </a:xfrm>
          <a:prstGeom prst="rect">
            <a:avLst/>
          </a:prstGeom>
          <a:noFill/>
        </p:spPr>
        <p:txBody>
          <a:bodyPr wrap="none" rtlCol="0">
            <a:spAutoFit/>
          </a:bodyPr>
          <a:lstStyle/>
          <a:p>
            <a:r>
              <a:rPr lang="en-US" dirty="0"/>
              <a:t>ERP -&gt; on which date my </a:t>
            </a:r>
            <a:r>
              <a:rPr lang="en-US" dirty="0" err="1"/>
              <a:t>kishorganj</a:t>
            </a:r>
            <a:r>
              <a:rPr lang="en-US" dirty="0"/>
              <a:t> inventory received a particular product</a:t>
            </a:r>
          </a:p>
        </p:txBody>
      </p:sp>
      <p:graphicFrame>
        <p:nvGraphicFramePr>
          <p:cNvPr id="6" name="Table 5">
            <a:extLst>
              <a:ext uri="{FF2B5EF4-FFF2-40B4-BE49-F238E27FC236}">
                <a16:creationId xmlns:a16="http://schemas.microsoft.com/office/drawing/2014/main" id="{BECE78DB-99FD-9240-AD3A-BE114C7EF10C}"/>
              </a:ext>
            </a:extLst>
          </p:cNvPr>
          <p:cNvGraphicFramePr>
            <a:graphicFrameLocks noGrp="1"/>
          </p:cNvGraphicFramePr>
          <p:nvPr>
            <p:extLst>
              <p:ext uri="{D42A27DB-BD31-4B8C-83A1-F6EECF244321}">
                <p14:modId xmlns:p14="http://schemas.microsoft.com/office/powerpoint/2010/main" val="3346926367"/>
              </p:ext>
            </p:extLst>
          </p:nvPr>
        </p:nvGraphicFramePr>
        <p:xfrm>
          <a:off x="1057209" y="2784186"/>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449075318"/>
                    </a:ext>
                  </a:extLst>
                </a:gridCol>
                <a:gridCol w="1722226">
                  <a:extLst>
                    <a:ext uri="{9D8B030D-6E8A-4147-A177-3AD203B41FA5}">
                      <a16:colId xmlns:a16="http://schemas.microsoft.com/office/drawing/2014/main" val="1707170054"/>
                    </a:ext>
                  </a:extLst>
                </a:gridCol>
                <a:gridCol w="1325774">
                  <a:extLst>
                    <a:ext uri="{9D8B030D-6E8A-4147-A177-3AD203B41FA5}">
                      <a16:colId xmlns:a16="http://schemas.microsoft.com/office/drawing/2014/main" val="562767463"/>
                    </a:ext>
                  </a:extLst>
                </a:gridCol>
                <a:gridCol w="1524000">
                  <a:extLst>
                    <a:ext uri="{9D8B030D-6E8A-4147-A177-3AD203B41FA5}">
                      <a16:colId xmlns:a16="http://schemas.microsoft.com/office/drawing/2014/main" val="1179589700"/>
                    </a:ext>
                  </a:extLst>
                </a:gridCol>
              </a:tblGrid>
              <a:tr h="370840">
                <a:tc>
                  <a:txBody>
                    <a:bodyPr/>
                    <a:lstStyle/>
                    <a:p>
                      <a:r>
                        <a:rPr lang="en-US" dirty="0" err="1"/>
                        <a:t>Timestmp</a:t>
                      </a:r>
                      <a:endParaRPr lang="en-US" dirty="0"/>
                    </a:p>
                  </a:txBody>
                  <a:tcPr/>
                </a:tc>
                <a:tc>
                  <a:txBody>
                    <a:bodyPr/>
                    <a:lstStyle/>
                    <a:p>
                      <a:r>
                        <a:rPr lang="en-US" dirty="0"/>
                        <a:t>Date (DD-MM-YYYY)</a:t>
                      </a:r>
                    </a:p>
                  </a:txBody>
                  <a:tcPr/>
                </a:tc>
                <a:tc>
                  <a:txBody>
                    <a:bodyPr/>
                    <a:lstStyle/>
                    <a:p>
                      <a:r>
                        <a:rPr lang="en-US" dirty="0"/>
                        <a:t>Product Name</a:t>
                      </a:r>
                    </a:p>
                  </a:txBody>
                  <a:tcPr/>
                </a:tc>
                <a:tc>
                  <a:txBody>
                    <a:bodyPr/>
                    <a:lstStyle/>
                    <a:p>
                      <a:r>
                        <a:rPr lang="en-US" dirty="0"/>
                        <a:t>Product Grade</a:t>
                      </a:r>
                    </a:p>
                  </a:txBody>
                  <a:tcPr/>
                </a:tc>
                <a:extLst>
                  <a:ext uri="{0D108BD9-81ED-4DB2-BD59-A6C34878D82A}">
                    <a16:rowId xmlns:a16="http://schemas.microsoft.com/office/drawing/2014/main" val="1336858445"/>
                  </a:ext>
                </a:extLst>
              </a:tr>
              <a:tr h="370840">
                <a:tc>
                  <a:txBody>
                    <a:bodyPr/>
                    <a:lstStyle/>
                    <a:p>
                      <a:r>
                        <a:rPr lang="en-US" dirty="0"/>
                        <a:t>&lt;&gt;</a:t>
                      </a:r>
                    </a:p>
                  </a:txBody>
                  <a:tcPr/>
                </a:tc>
                <a:tc>
                  <a:txBody>
                    <a:bodyPr/>
                    <a:lstStyle/>
                    <a:p>
                      <a:r>
                        <a:rPr lang="en-US" dirty="0"/>
                        <a:t>28-01-2021</a:t>
                      </a:r>
                    </a:p>
                  </a:txBody>
                  <a:tcPr/>
                </a:tc>
                <a:tc>
                  <a:txBody>
                    <a:bodyPr/>
                    <a:lstStyle/>
                    <a:p>
                      <a:r>
                        <a:rPr lang="en-US" dirty="0"/>
                        <a:t>Metal</a:t>
                      </a:r>
                    </a:p>
                  </a:txBody>
                  <a:tcPr/>
                </a:tc>
                <a:tc>
                  <a:txBody>
                    <a:bodyPr/>
                    <a:lstStyle/>
                    <a:p>
                      <a:r>
                        <a:rPr lang="en-US" dirty="0"/>
                        <a:t>123M4 (character)</a:t>
                      </a:r>
                    </a:p>
                  </a:txBody>
                  <a:tcPr/>
                </a:tc>
                <a:extLst>
                  <a:ext uri="{0D108BD9-81ED-4DB2-BD59-A6C34878D82A}">
                    <a16:rowId xmlns:a16="http://schemas.microsoft.com/office/drawing/2014/main" val="3356054440"/>
                  </a:ext>
                </a:extLst>
              </a:tr>
              <a:tr h="370840">
                <a:tc>
                  <a:txBody>
                    <a:bodyPr/>
                    <a:lstStyle/>
                    <a:p>
                      <a:r>
                        <a:rPr lang="en-US" dirty="0"/>
                        <a:t>&lt;&gt;</a:t>
                      </a:r>
                    </a:p>
                  </a:txBody>
                  <a:tcPr/>
                </a:tc>
                <a:tc>
                  <a:txBody>
                    <a:bodyPr/>
                    <a:lstStyle/>
                    <a:p>
                      <a:r>
                        <a:rPr lang="en-US" dirty="0"/>
                        <a:t>21-02-2021</a:t>
                      </a:r>
                    </a:p>
                  </a:txBody>
                  <a:tcPr/>
                </a:tc>
                <a:tc>
                  <a:txBody>
                    <a:bodyPr/>
                    <a:lstStyle/>
                    <a:p>
                      <a:r>
                        <a:rPr lang="en-US" dirty="0"/>
                        <a:t>Steel</a:t>
                      </a:r>
                    </a:p>
                  </a:txBody>
                  <a:tcPr/>
                </a:tc>
                <a:tc>
                  <a:txBody>
                    <a:bodyPr/>
                    <a:lstStyle/>
                    <a:p>
                      <a:r>
                        <a:rPr lang="en-US" dirty="0"/>
                        <a:t>54212.(character) </a:t>
                      </a:r>
                    </a:p>
                  </a:txBody>
                  <a:tcPr/>
                </a:tc>
                <a:extLst>
                  <a:ext uri="{0D108BD9-81ED-4DB2-BD59-A6C34878D82A}">
                    <a16:rowId xmlns:a16="http://schemas.microsoft.com/office/drawing/2014/main" val="2636542159"/>
                  </a:ext>
                </a:extLst>
              </a:tr>
            </a:tbl>
          </a:graphicData>
        </a:graphic>
      </p:graphicFrame>
      <p:sp>
        <p:nvSpPr>
          <p:cNvPr id="7" name="TextBox 6">
            <a:extLst>
              <a:ext uri="{FF2B5EF4-FFF2-40B4-BE49-F238E27FC236}">
                <a16:creationId xmlns:a16="http://schemas.microsoft.com/office/drawing/2014/main" id="{0E40DD3F-89BD-7541-BB1B-2FAB93A6D779}"/>
              </a:ext>
            </a:extLst>
          </p:cNvPr>
          <p:cNvSpPr txBox="1"/>
          <p:nvPr/>
        </p:nvSpPr>
        <p:spPr>
          <a:xfrm>
            <a:off x="2732288" y="983525"/>
            <a:ext cx="2691763" cy="738664"/>
          </a:xfrm>
          <a:prstGeom prst="rect">
            <a:avLst/>
          </a:prstGeom>
          <a:noFill/>
        </p:spPr>
        <p:txBody>
          <a:bodyPr wrap="none" rtlCol="0">
            <a:spAutoFit/>
          </a:bodyPr>
          <a:lstStyle/>
          <a:p>
            <a:r>
              <a:rPr lang="en-US" dirty="0"/>
              <a:t>A customer – 335 BDT (string)</a:t>
            </a:r>
          </a:p>
          <a:p>
            <a:r>
              <a:rPr lang="en-US" dirty="0"/>
              <a:t>B customer – 400 BDT (string)</a:t>
            </a:r>
          </a:p>
          <a:p>
            <a:r>
              <a:rPr lang="en-US" dirty="0"/>
              <a:t> </a:t>
            </a:r>
          </a:p>
        </p:txBody>
      </p:sp>
      <p:sp>
        <p:nvSpPr>
          <p:cNvPr id="2" name="TextBox 1">
            <a:extLst>
              <a:ext uri="{FF2B5EF4-FFF2-40B4-BE49-F238E27FC236}">
                <a16:creationId xmlns:a16="http://schemas.microsoft.com/office/drawing/2014/main" id="{9E4FBE5A-D43B-4549-AAA1-460064FD1E8F}"/>
              </a:ext>
            </a:extLst>
          </p:cNvPr>
          <p:cNvSpPr txBox="1"/>
          <p:nvPr/>
        </p:nvSpPr>
        <p:spPr>
          <a:xfrm>
            <a:off x="6036658" y="1165253"/>
            <a:ext cx="3127779" cy="307777"/>
          </a:xfrm>
          <a:prstGeom prst="rect">
            <a:avLst/>
          </a:prstGeom>
          <a:noFill/>
        </p:spPr>
        <p:txBody>
          <a:bodyPr wrap="none" rtlCol="0">
            <a:spAutoFit/>
          </a:bodyPr>
          <a:lstStyle/>
          <a:p>
            <a:r>
              <a:rPr lang="en-US" dirty="0"/>
              <a:t>A+B (combined) = 335+400= 335400</a:t>
            </a:r>
          </a:p>
        </p:txBody>
      </p:sp>
    </p:spTree>
    <p:extLst>
      <p:ext uri="{BB962C8B-B14F-4D97-AF65-F5344CB8AC3E}">
        <p14:creationId xmlns:p14="http://schemas.microsoft.com/office/powerpoint/2010/main" val="3489747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84B55E-2B85-8B4D-A3B0-DDA4E2F7CF9B}"/>
              </a:ext>
            </a:extLst>
          </p:cNvPr>
          <p:cNvSpPr txBox="1"/>
          <p:nvPr/>
        </p:nvSpPr>
        <p:spPr>
          <a:xfrm>
            <a:off x="3548895" y="447608"/>
            <a:ext cx="1010213" cy="307777"/>
          </a:xfrm>
          <a:prstGeom prst="rect">
            <a:avLst/>
          </a:prstGeom>
          <a:noFill/>
        </p:spPr>
        <p:txBody>
          <a:bodyPr wrap="none" rtlCol="0">
            <a:spAutoFit/>
          </a:bodyPr>
          <a:lstStyle/>
          <a:p>
            <a:r>
              <a:rPr lang="en-US" dirty="0"/>
              <a:t>Meta Data</a:t>
            </a:r>
          </a:p>
        </p:txBody>
      </p:sp>
      <p:sp>
        <p:nvSpPr>
          <p:cNvPr id="24" name="TextBox 23">
            <a:extLst>
              <a:ext uri="{FF2B5EF4-FFF2-40B4-BE49-F238E27FC236}">
                <a16:creationId xmlns:a16="http://schemas.microsoft.com/office/drawing/2014/main" id="{0E0F4B6E-D158-074B-9B72-FA01DCEFB3C1}"/>
              </a:ext>
            </a:extLst>
          </p:cNvPr>
          <p:cNvSpPr txBox="1"/>
          <p:nvPr/>
        </p:nvSpPr>
        <p:spPr>
          <a:xfrm>
            <a:off x="633046" y="1266092"/>
            <a:ext cx="2411238" cy="307777"/>
          </a:xfrm>
          <a:prstGeom prst="rect">
            <a:avLst/>
          </a:prstGeom>
          <a:noFill/>
        </p:spPr>
        <p:txBody>
          <a:bodyPr wrap="none" rtlCol="0">
            <a:spAutoFit/>
          </a:bodyPr>
          <a:lstStyle/>
          <a:p>
            <a:r>
              <a:rPr lang="en-US" dirty="0"/>
              <a:t>Map of our data warehouse</a:t>
            </a:r>
          </a:p>
        </p:txBody>
      </p:sp>
      <p:sp>
        <p:nvSpPr>
          <p:cNvPr id="25" name="TextBox 24">
            <a:extLst>
              <a:ext uri="{FF2B5EF4-FFF2-40B4-BE49-F238E27FC236}">
                <a16:creationId xmlns:a16="http://schemas.microsoft.com/office/drawing/2014/main" id="{6811378E-0CF3-C44D-8CE3-2BB95A4322DC}"/>
              </a:ext>
            </a:extLst>
          </p:cNvPr>
          <p:cNvSpPr txBox="1"/>
          <p:nvPr/>
        </p:nvSpPr>
        <p:spPr>
          <a:xfrm>
            <a:off x="728962" y="1822406"/>
            <a:ext cx="4123245" cy="307777"/>
          </a:xfrm>
          <a:prstGeom prst="rect">
            <a:avLst/>
          </a:prstGeom>
          <a:noFill/>
        </p:spPr>
        <p:txBody>
          <a:bodyPr wrap="none" rtlCol="0">
            <a:spAutoFit/>
          </a:bodyPr>
          <a:lstStyle/>
          <a:p>
            <a:r>
              <a:rPr lang="en-US" dirty="0"/>
              <a:t>Metadata in a data warehouse defines as objects</a:t>
            </a:r>
          </a:p>
        </p:txBody>
      </p:sp>
      <p:sp>
        <p:nvSpPr>
          <p:cNvPr id="26" name="TextBox 25">
            <a:extLst>
              <a:ext uri="{FF2B5EF4-FFF2-40B4-BE49-F238E27FC236}">
                <a16:creationId xmlns:a16="http://schemas.microsoft.com/office/drawing/2014/main" id="{F229A2C5-F0A9-7249-B5E4-AAEE17AE1032}"/>
              </a:ext>
            </a:extLst>
          </p:cNvPr>
          <p:cNvSpPr txBox="1"/>
          <p:nvPr/>
        </p:nvSpPr>
        <p:spPr>
          <a:xfrm>
            <a:off x="1093443" y="2353141"/>
            <a:ext cx="2640466" cy="523220"/>
          </a:xfrm>
          <a:prstGeom prst="rect">
            <a:avLst/>
          </a:prstGeom>
          <a:noFill/>
        </p:spPr>
        <p:txBody>
          <a:bodyPr wrap="none" rtlCol="0">
            <a:spAutoFit/>
          </a:bodyPr>
          <a:lstStyle/>
          <a:p>
            <a:r>
              <a:rPr lang="en-US" dirty="0" err="1"/>
              <a:t>ID:Region-Kolkata</a:t>
            </a:r>
            <a:endParaRPr lang="en-US" dirty="0"/>
          </a:p>
          <a:p>
            <a:r>
              <a:rPr lang="en-US" dirty="0" err="1"/>
              <a:t>ID:Date_received</a:t>
            </a:r>
            <a:r>
              <a:rPr lang="en-US" dirty="0"/>
              <a:t>- 05-06-2021 </a:t>
            </a:r>
          </a:p>
        </p:txBody>
      </p:sp>
      <p:sp>
        <p:nvSpPr>
          <p:cNvPr id="27" name="TextBox 26">
            <a:extLst>
              <a:ext uri="{FF2B5EF4-FFF2-40B4-BE49-F238E27FC236}">
                <a16:creationId xmlns:a16="http://schemas.microsoft.com/office/drawing/2014/main" id="{2732A649-FE41-EB4F-B991-5B042C295EB3}"/>
              </a:ext>
            </a:extLst>
          </p:cNvPr>
          <p:cNvSpPr txBox="1"/>
          <p:nvPr/>
        </p:nvSpPr>
        <p:spPr>
          <a:xfrm>
            <a:off x="1381192" y="3178020"/>
            <a:ext cx="4996881" cy="523220"/>
          </a:xfrm>
          <a:prstGeom prst="rect">
            <a:avLst/>
          </a:prstGeom>
          <a:noFill/>
        </p:spPr>
        <p:txBody>
          <a:bodyPr wrap="none" rtlCol="0">
            <a:spAutoFit/>
          </a:bodyPr>
          <a:lstStyle/>
          <a:p>
            <a:r>
              <a:rPr lang="en-US" dirty="0"/>
              <a:t>ID == </a:t>
            </a:r>
            <a:r>
              <a:rPr lang="en-US" dirty="0" err="1"/>
              <a:t>Coutry,Date_recieved</a:t>
            </a:r>
            <a:endParaRPr lang="en-US" dirty="0"/>
          </a:p>
          <a:p>
            <a:r>
              <a:rPr lang="en-US" dirty="0"/>
              <a:t>Filter(in Country == Kolkata &amp; </a:t>
            </a:r>
            <a:r>
              <a:rPr lang="en-US" dirty="0" err="1"/>
              <a:t>date_received</a:t>
            </a:r>
            <a:r>
              <a:rPr lang="en-US" dirty="0"/>
              <a:t> ==”05-06-2021”</a:t>
            </a:r>
          </a:p>
        </p:txBody>
      </p:sp>
      <p:sp>
        <p:nvSpPr>
          <p:cNvPr id="28" name="TextBox 27">
            <a:extLst>
              <a:ext uri="{FF2B5EF4-FFF2-40B4-BE49-F238E27FC236}">
                <a16:creationId xmlns:a16="http://schemas.microsoft.com/office/drawing/2014/main" id="{50E3C68D-D275-7740-97C0-455E2EBE0DBA}"/>
              </a:ext>
            </a:extLst>
          </p:cNvPr>
          <p:cNvSpPr txBox="1"/>
          <p:nvPr/>
        </p:nvSpPr>
        <p:spPr>
          <a:xfrm>
            <a:off x="1502685" y="3958137"/>
            <a:ext cx="2164375" cy="307777"/>
          </a:xfrm>
          <a:prstGeom prst="rect">
            <a:avLst/>
          </a:prstGeom>
          <a:noFill/>
        </p:spPr>
        <p:txBody>
          <a:bodyPr wrap="none" rtlCol="0">
            <a:spAutoFit/>
          </a:bodyPr>
          <a:lstStyle/>
          <a:p>
            <a:r>
              <a:rPr lang="en-US" dirty="0"/>
              <a:t>Extracted : 725 datasets</a:t>
            </a:r>
          </a:p>
        </p:txBody>
      </p:sp>
      <p:sp>
        <p:nvSpPr>
          <p:cNvPr id="8" name="TextBox 7">
            <a:extLst>
              <a:ext uri="{FF2B5EF4-FFF2-40B4-BE49-F238E27FC236}">
                <a16:creationId xmlns:a16="http://schemas.microsoft.com/office/drawing/2014/main" id="{A80C328F-F567-B440-92CD-87EE152282DA}"/>
              </a:ext>
            </a:extLst>
          </p:cNvPr>
          <p:cNvSpPr txBox="1"/>
          <p:nvPr/>
        </p:nvSpPr>
        <p:spPr>
          <a:xfrm>
            <a:off x="3439634" y="1291671"/>
            <a:ext cx="3400290" cy="307777"/>
          </a:xfrm>
          <a:prstGeom prst="rect">
            <a:avLst/>
          </a:prstGeom>
          <a:noFill/>
        </p:spPr>
        <p:txBody>
          <a:bodyPr wrap="none" rtlCol="0">
            <a:spAutoFit/>
          </a:bodyPr>
          <a:lstStyle/>
          <a:p>
            <a:r>
              <a:rPr lang="en-US" dirty="0" err="1"/>
              <a:t>Meta_data_category</a:t>
            </a:r>
            <a:r>
              <a:rPr lang="en-US" dirty="0"/>
              <a:t> = </a:t>
            </a:r>
            <a:r>
              <a:rPr lang="en-US" dirty="0" err="1"/>
              <a:t>data_table_name</a:t>
            </a:r>
            <a:endParaRPr lang="en-US" dirty="0"/>
          </a:p>
        </p:txBody>
      </p:sp>
    </p:spTree>
    <p:extLst>
      <p:ext uri="{BB962C8B-B14F-4D97-AF65-F5344CB8AC3E}">
        <p14:creationId xmlns:p14="http://schemas.microsoft.com/office/powerpoint/2010/main" val="1507376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A2AFA6-388D-8D40-8630-02AA761E2DA3}"/>
              </a:ext>
            </a:extLst>
          </p:cNvPr>
          <p:cNvSpPr txBox="1"/>
          <p:nvPr/>
        </p:nvSpPr>
        <p:spPr>
          <a:xfrm>
            <a:off x="3424827" y="184034"/>
            <a:ext cx="2705421" cy="415498"/>
          </a:xfrm>
          <a:prstGeom prst="rect">
            <a:avLst/>
          </a:prstGeom>
          <a:noFill/>
        </p:spPr>
        <p:txBody>
          <a:bodyPr wrap="none" rtlCol="0">
            <a:spAutoFit/>
          </a:bodyPr>
          <a:lstStyle/>
          <a:p>
            <a:pPr defTabSz="685800">
              <a:buClrTx/>
            </a:pPr>
            <a:r>
              <a:rPr lang="en-US" sz="2100" kern="1200" dirty="0">
                <a:solidFill>
                  <a:prstClr val="black"/>
                </a:solidFill>
                <a:latin typeface="Century" panose="02040604050505020304" pitchFamily="18" charset="0"/>
                <a:ea typeface="+mn-ea"/>
                <a:cs typeface="+mn-cs"/>
              </a:rPr>
              <a:t>Inside of Warehouse</a:t>
            </a:r>
          </a:p>
        </p:txBody>
      </p:sp>
      <p:sp>
        <p:nvSpPr>
          <p:cNvPr id="3" name="TextBox 2">
            <a:extLst>
              <a:ext uri="{FF2B5EF4-FFF2-40B4-BE49-F238E27FC236}">
                <a16:creationId xmlns:a16="http://schemas.microsoft.com/office/drawing/2014/main" id="{2AFCB734-4316-184B-9E5C-3B3CAD201700}"/>
              </a:ext>
            </a:extLst>
          </p:cNvPr>
          <p:cNvSpPr txBox="1"/>
          <p:nvPr/>
        </p:nvSpPr>
        <p:spPr>
          <a:xfrm>
            <a:off x="856850" y="1266092"/>
            <a:ext cx="3736920" cy="2031325"/>
          </a:xfrm>
          <a:prstGeom prst="rect">
            <a:avLst/>
          </a:prstGeom>
          <a:noFill/>
        </p:spPr>
        <p:txBody>
          <a:bodyPr wrap="none" rtlCol="0">
            <a:spAutoFit/>
          </a:bodyPr>
          <a:lstStyle/>
          <a:p>
            <a:r>
              <a:rPr lang="en-US" dirty="0">
                <a:latin typeface="Century" panose="02040604050505020304" pitchFamily="18" charset="0"/>
              </a:rPr>
              <a:t>Metadata can hold these information:</a:t>
            </a:r>
          </a:p>
          <a:p>
            <a:endParaRPr lang="en-US" dirty="0">
              <a:latin typeface="Century" panose="02040604050505020304" pitchFamily="18" charset="0"/>
            </a:endParaRPr>
          </a:p>
          <a:p>
            <a:r>
              <a:rPr lang="en-US" dirty="0">
                <a:latin typeface="Century" panose="02040604050505020304" pitchFamily="18" charset="0"/>
              </a:rPr>
              <a:t>- Source for any extracted data</a:t>
            </a:r>
          </a:p>
          <a:p>
            <a:pPr marL="285750" indent="-285750">
              <a:buFontTx/>
              <a:buChar char="-"/>
            </a:pPr>
            <a:r>
              <a:rPr lang="en-US" dirty="0">
                <a:latin typeface="Century" panose="02040604050505020304" pitchFamily="18" charset="0"/>
              </a:rPr>
              <a:t>Use of that DW data</a:t>
            </a:r>
          </a:p>
          <a:p>
            <a:pPr marL="285750" indent="-285750">
              <a:buFontTx/>
              <a:buChar char="-"/>
            </a:pPr>
            <a:r>
              <a:rPr lang="en-US" dirty="0">
                <a:latin typeface="Century" panose="02040604050505020304" pitchFamily="18" charset="0"/>
              </a:rPr>
              <a:t>Features of data </a:t>
            </a:r>
          </a:p>
          <a:p>
            <a:pPr marL="285750" indent="-285750">
              <a:buFontTx/>
              <a:buChar char="-"/>
            </a:pPr>
            <a:r>
              <a:rPr lang="en-US" dirty="0">
                <a:latin typeface="Century" panose="02040604050505020304" pitchFamily="18" charset="0"/>
              </a:rPr>
              <a:t>Transformation logic for extracted data</a:t>
            </a:r>
          </a:p>
          <a:p>
            <a:pPr marL="285750" indent="-285750">
              <a:buFontTx/>
              <a:buChar char="-"/>
            </a:pPr>
            <a:r>
              <a:rPr lang="en-US" dirty="0">
                <a:latin typeface="Century" panose="02040604050505020304" pitchFamily="18" charset="0"/>
              </a:rPr>
              <a:t>DW tables and their attributes </a:t>
            </a:r>
          </a:p>
          <a:p>
            <a:pPr marL="285750" indent="-285750">
              <a:buFontTx/>
              <a:buChar char="-"/>
            </a:pPr>
            <a:r>
              <a:rPr lang="en-US" dirty="0">
                <a:latin typeface="Century" panose="02040604050505020304" pitchFamily="18" charset="0"/>
              </a:rPr>
              <a:t>DW objects </a:t>
            </a:r>
          </a:p>
          <a:p>
            <a:pPr marL="285750" indent="-285750">
              <a:buFontTx/>
              <a:buChar char="-"/>
            </a:pPr>
            <a:r>
              <a:rPr lang="en-US" dirty="0">
                <a:latin typeface="Century" panose="02040604050505020304" pitchFamily="18" charset="0"/>
              </a:rPr>
              <a:t>Timestamps</a:t>
            </a:r>
          </a:p>
        </p:txBody>
      </p:sp>
      <p:sp>
        <p:nvSpPr>
          <p:cNvPr id="5" name="TextBox 4">
            <a:extLst>
              <a:ext uri="{FF2B5EF4-FFF2-40B4-BE49-F238E27FC236}">
                <a16:creationId xmlns:a16="http://schemas.microsoft.com/office/drawing/2014/main" id="{F61C61C8-5C80-3041-BE03-FC29D8E5F67B}"/>
              </a:ext>
            </a:extLst>
          </p:cNvPr>
          <p:cNvSpPr txBox="1"/>
          <p:nvPr/>
        </p:nvSpPr>
        <p:spPr>
          <a:xfrm>
            <a:off x="978344" y="3497740"/>
            <a:ext cx="4264309" cy="307777"/>
          </a:xfrm>
          <a:prstGeom prst="rect">
            <a:avLst/>
          </a:prstGeom>
          <a:noFill/>
        </p:spPr>
        <p:txBody>
          <a:bodyPr wrap="none" rtlCol="0">
            <a:spAutoFit/>
          </a:bodyPr>
          <a:lstStyle/>
          <a:p>
            <a:r>
              <a:rPr lang="en-US" dirty="0"/>
              <a:t>Metadata works as an index to all the DW contents</a:t>
            </a:r>
          </a:p>
        </p:txBody>
      </p:sp>
      <p:sp>
        <p:nvSpPr>
          <p:cNvPr id="6" name="TextBox 5">
            <a:extLst>
              <a:ext uri="{FF2B5EF4-FFF2-40B4-BE49-F238E27FC236}">
                <a16:creationId xmlns:a16="http://schemas.microsoft.com/office/drawing/2014/main" id="{B88E9F87-8C41-A84F-90EB-B87EF50C834E}"/>
              </a:ext>
            </a:extLst>
          </p:cNvPr>
          <p:cNvSpPr txBox="1"/>
          <p:nvPr/>
        </p:nvSpPr>
        <p:spPr>
          <a:xfrm>
            <a:off x="4840565" y="1425952"/>
            <a:ext cx="2002471" cy="1169551"/>
          </a:xfrm>
          <a:prstGeom prst="rect">
            <a:avLst/>
          </a:prstGeom>
          <a:noFill/>
        </p:spPr>
        <p:txBody>
          <a:bodyPr wrap="none" rtlCol="0">
            <a:spAutoFit/>
          </a:bodyPr>
          <a:lstStyle/>
          <a:p>
            <a:r>
              <a:rPr lang="en-US" dirty="0"/>
              <a:t>Types of Metadata:</a:t>
            </a:r>
          </a:p>
          <a:p>
            <a:endParaRPr lang="en-US" dirty="0"/>
          </a:p>
          <a:p>
            <a:r>
              <a:rPr lang="en-US" dirty="0"/>
              <a:t>- Backroom Metadata</a:t>
            </a:r>
          </a:p>
          <a:p>
            <a:r>
              <a:rPr lang="en-US" dirty="0"/>
              <a:t>– Front room Metadata</a:t>
            </a:r>
          </a:p>
          <a:p>
            <a:r>
              <a:rPr lang="en-US" dirty="0"/>
              <a:t>- Process Metadata </a:t>
            </a:r>
          </a:p>
        </p:txBody>
      </p:sp>
    </p:spTree>
    <p:extLst>
      <p:ext uri="{BB962C8B-B14F-4D97-AF65-F5344CB8AC3E}">
        <p14:creationId xmlns:p14="http://schemas.microsoft.com/office/powerpoint/2010/main" val="73529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p:nvPr/>
        </p:nvSpPr>
        <p:spPr>
          <a:xfrm>
            <a:off x="90500" y="63175"/>
            <a:ext cx="2950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Oswald"/>
                <a:ea typeface="Oswald"/>
                <a:cs typeface="Oswald"/>
                <a:sym typeface="Oswald"/>
              </a:rPr>
              <a:t>Data Pipeline</a:t>
            </a:r>
            <a:endParaRPr sz="2100" dirty="0">
              <a:latin typeface="Oswald"/>
              <a:ea typeface="Oswald"/>
              <a:cs typeface="Oswald"/>
              <a:sym typeface="Oswald"/>
            </a:endParaRPr>
          </a:p>
        </p:txBody>
      </p:sp>
      <p:cxnSp>
        <p:nvCxnSpPr>
          <p:cNvPr id="134" name="Google Shape;134;p17"/>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sp>
        <p:nvSpPr>
          <p:cNvPr id="10" name="Google Shape;135;p17">
            <a:extLst>
              <a:ext uri="{FF2B5EF4-FFF2-40B4-BE49-F238E27FC236}">
                <a16:creationId xmlns:a16="http://schemas.microsoft.com/office/drawing/2014/main" id="{8E5A7F82-F8DF-D64B-B1DC-2F2CFC1EE4ED}"/>
              </a:ext>
            </a:extLst>
          </p:cNvPr>
          <p:cNvSpPr/>
          <p:nvPr/>
        </p:nvSpPr>
        <p:spPr>
          <a:xfrm>
            <a:off x="187850" y="698425"/>
            <a:ext cx="8832000" cy="491700"/>
          </a:xfrm>
          <a:prstGeom prst="rect">
            <a:avLst/>
          </a:prstGeom>
          <a:solidFill>
            <a:schemeClr val="accent4"/>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dirty="0">
                <a:solidFill>
                  <a:srgbClr val="202124"/>
                </a:solidFill>
                <a:latin typeface="Nunito"/>
                <a:ea typeface="Nunito"/>
                <a:cs typeface="Nunito"/>
                <a:sym typeface="Nunito"/>
              </a:rPr>
              <a:t>Data Pipeline </a:t>
            </a:r>
            <a:r>
              <a:rPr lang="en" sz="1100" dirty="0">
                <a:solidFill>
                  <a:srgbClr val="202124"/>
                </a:solidFill>
                <a:latin typeface="Nunito"/>
                <a:ea typeface="Nunito"/>
                <a:cs typeface="Nunito"/>
                <a:sym typeface="Nunito"/>
              </a:rPr>
              <a:t>is a series of data processing steps. It’s the next generation solution instead of ETL. It consists of three key elements: a source, a processing step or steps, and a destination. </a:t>
            </a:r>
            <a:endParaRPr sz="1300" dirty="0">
              <a:latin typeface="Nunito"/>
              <a:ea typeface="Nunito"/>
              <a:cs typeface="Nunito"/>
              <a:sym typeface="Nunito"/>
            </a:endParaRPr>
          </a:p>
        </p:txBody>
      </p:sp>
      <p:sp>
        <p:nvSpPr>
          <p:cNvPr id="11" name="Google Shape;135;p17">
            <a:extLst>
              <a:ext uri="{FF2B5EF4-FFF2-40B4-BE49-F238E27FC236}">
                <a16:creationId xmlns:a16="http://schemas.microsoft.com/office/drawing/2014/main" id="{1A311143-FC23-2C4A-A88D-A9625352710F}"/>
              </a:ext>
            </a:extLst>
          </p:cNvPr>
          <p:cNvSpPr/>
          <p:nvPr/>
        </p:nvSpPr>
        <p:spPr>
          <a:xfrm>
            <a:off x="187850" y="1611475"/>
            <a:ext cx="2425878" cy="3098089"/>
          </a:xfrm>
          <a:prstGeom prst="rect">
            <a:avLst/>
          </a:prstGeom>
          <a:solidFill>
            <a:schemeClr val="accent4"/>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dirty="0">
              <a:latin typeface="Nunito"/>
              <a:ea typeface="Nunito"/>
              <a:cs typeface="Nunito"/>
              <a:sym typeface="Nunito"/>
            </a:endParaRPr>
          </a:p>
        </p:txBody>
      </p:sp>
      <p:sp>
        <p:nvSpPr>
          <p:cNvPr id="12" name="Google Shape;132;p17">
            <a:extLst>
              <a:ext uri="{FF2B5EF4-FFF2-40B4-BE49-F238E27FC236}">
                <a16:creationId xmlns:a16="http://schemas.microsoft.com/office/drawing/2014/main" id="{24B32E38-9A39-4C4F-B857-63165890D7C6}"/>
              </a:ext>
            </a:extLst>
          </p:cNvPr>
          <p:cNvSpPr txBox="1"/>
          <p:nvPr/>
        </p:nvSpPr>
        <p:spPr>
          <a:xfrm>
            <a:off x="312410" y="1611475"/>
            <a:ext cx="2255944"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Oswald"/>
                <a:ea typeface="Oswald"/>
                <a:cs typeface="Oswald"/>
                <a:sym typeface="Oswald"/>
              </a:rPr>
              <a:t>Data Pipeline vs ETL</a:t>
            </a:r>
            <a:endParaRPr sz="2100" dirty="0">
              <a:latin typeface="Oswald"/>
              <a:ea typeface="Oswald"/>
              <a:cs typeface="Oswald"/>
              <a:sym typeface="Oswald"/>
            </a:endParaRPr>
          </a:p>
        </p:txBody>
      </p:sp>
      <p:sp>
        <p:nvSpPr>
          <p:cNvPr id="2" name="TextBox 1">
            <a:extLst>
              <a:ext uri="{FF2B5EF4-FFF2-40B4-BE49-F238E27FC236}">
                <a16:creationId xmlns:a16="http://schemas.microsoft.com/office/drawing/2014/main" id="{00EC38C2-A88B-1147-8397-7BF8E205DAC0}"/>
              </a:ext>
            </a:extLst>
          </p:cNvPr>
          <p:cNvSpPr txBox="1"/>
          <p:nvPr/>
        </p:nvSpPr>
        <p:spPr>
          <a:xfrm>
            <a:off x="267038" y="2119376"/>
            <a:ext cx="2346689" cy="2308324"/>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ETL refers to a specific type of data pipeline. It stands for “extract, transform &amp; load”. It is a process of moving data from a source, such as an application to a data warehouse. And data pipeline is all set of process to perform analytics and it’s not mandatory data pipeline to involve transformation. </a:t>
            </a:r>
          </a:p>
        </p:txBody>
      </p:sp>
      <p:sp>
        <p:nvSpPr>
          <p:cNvPr id="14" name="Google Shape;132;p17">
            <a:extLst>
              <a:ext uri="{FF2B5EF4-FFF2-40B4-BE49-F238E27FC236}">
                <a16:creationId xmlns:a16="http://schemas.microsoft.com/office/drawing/2014/main" id="{5AE0A337-0D92-9942-A86C-6A7A89FECAD9}"/>
              </a:ext>
            </a:extLst>
          </p:cNvPr>
          <p:cNvSpPr txBox="1"/>
          <p:nvPr/>
        </p:nvSpPr>
        <p:spPr>
          <a:xfrm>
            <a:off x="4215951" y="1611475"/>
            <a:ext cx="3467919"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Oswald"/>
                <a:ea typeface="Oswald"/>
                <a:cs typeface="Oswald"/>
                <a:sym typeface="Oswald"/>
              </a:rPr>
              <a:t>Basic Data Pipeline Architecture</a:t>
            </a:r>
            <a:endParaRPr sz="2100" dirty="0">
              <a:latin typeface="Oswald"/>
              <a:ea typeface="Oswald"/>
              <a:cs typeface="Oswald"/>
              <a:sym typeface="Oswald"/>
            </a:endParaRPr>
          </a:p>
        </p:txBody>
      </p:sp>
      <p:sp>
        <p:nvSpPr>
          <p:cNvPr id="3" name="Rectangle 2">
            <a:extLst>
              <a:ext uri="{FF2B5EF4-FFF2-40B4-BE49-F238E27FC236}">
                <a16:creationId xmlns:a16="http://schemas.microsoft.com/office/drawing/2014/main" id="{892BA7FA-A063-E449-97C5-D326054741CE}"/>
              </a:ext>
            </a:extLst>
          </p:cNvPr>
          <p:cNvSpPr/>
          <p:nvPr/>
        </p:nvSpPr>
        <p:spPr>
          <a:xfrm>
            <a:off x="2816029" y="2751292"/>
            <a:ext cx="817296"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Data</a:t>
            </a:r>
          </a:p>
        </p:txBody>
      </p:sp>
      <p:sp>
        <p:nvSpPr>
          <p:cNvPr id="4" name="Right Arrow 3">
            <a:extLst>
              <a:ext uri="{FF2B5EF4-FFF2-40B4-BE49-F238E27FC236}">
                <a16:creationId xmlns:a16="http://schemas.microsoft.com/office/drawing/2014/main" id="{41A992DE-D4BE-834D-8620-9A9B1F645E4A}"/>
              </a:ext>
            </a:extLst>
          </p:cNvPr>
          <p:cNvSpPr/>
          <p:nvPr/>
        </p:nvSpPr>
        <p:spPr>
          <a:xfrm>
            <a:off x="3680660" y="2831056"/>
            <a:ext cx="352486" cy="26357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an 4">
            <a:extLst>
              <a:ext uri="{FF2B5EF4-FFF2-40B4-BE49-F238E27FC236}">
                <a16:creationId xmlns:a16="http://schemas.microsoft.com/office/drawing/2014/main" id="{E6116F86-0481-FF42-8235-930530CA9A22}"/>
              </a:ext>
            </a:extLst>
          </p:cNvPr>
          <p:cNvSpPr/>
          <p:nvPr/>
        </p:nvSpPr>
        <p:spPr>
          <a:xfrm rot="16200000">
            <a:off x="5701870" y="1204011"/>
            <a:ext cx="256633" cy="3510727"/>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46ADE3-C54F-8242-A8E4-81DD4F3EAB83}"/>
              </a:ext>
            </a:extLst>
          </p:cNvPr>
          <p:cNvSpPr/>
          <p:nvPr/>
        </p:nvSpPr>
        <p:spPr>
          <a:xfrm>
            <a:off x="4305929" y="2751293"/>
            <a:ext cx="793019" cy="409227"/>
          </a:xfrm>
          <a:prstGeom prst="rect">
            <a:avLst/>
          </a:prstGeom>
          <a:solidFill>
            <a:srgbClr val="FFA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Verdana" panose="020B0604030504040204" pitchFamily="34" charset="0"/>
                <a:ea typeface="Verdana" panose="020B0604030504040204" pitchFamily="34" charset="0"/>
                <a:cs typeface="Verdana" panose="020B0604030504040204" pitchFamily="34" charset="0"/>
              </a:rPr>
              <a:t>Operation 1</a:t>
            </a:r>
          </a:p>
        </p:txBody>
      </p:sp>
      <p:sp>
        <p:nvSpPr>
          <p:cNvPr id="19" name="Rectangle 18">
            <a:extLst>
              <a:ext uri="{FF2B5EF4-FFF2-40B4-BE49-F238E27FC236}">
                <a16:creationId xmlns:a16="http://schemas.microsoft.com/office/drawing/2014/main" id="{0E16AC21-58E3-3F4D-98DF-22DA81C67533}"/>
              </a:ext>
            </a:extLst>
          </p:cNvPr>
          <p:cNvSpPr/>
          <p:nvPr/>
        </p:nvSpPr>
        <p:spPr>
          <a:xfrm>
            <a:off x="5471182" y="2751292"/>
            <a:ext cx="793019" cy="409227"/>
          </a:xfrm>
          <a:prstGeom prst="rect">
            <a:avLst/>
          </a:prstGeom>
          <a:solidFill>
            <a:srgbClr val="FFA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Verdana" panose="020B0604030504040204" pitchFamily="34" charset="0"/>
                <a:ea typeface="Verdana" panose="020B0604030504040204" pitchFamily="34" charset="0"/>
                <a:cs typeface="Verdana" panose="020B0604030504040204" pitchFamily="34" charset="0"/>
              </a:rPr>
              <a:t>Operation 2</a:t>
            </a:r>
          </a:p>
        </p:txBody>
      </p:sp>
      <p:sp>
        <p:nvSpPr>
          <p:cNvPr id="20" name="Rectangle 19">
            <a:extLst>
              <a:ext uri="{FF2B5EF4-FFF2-40B4-BE49-F238E27FC236}">
                <a16:creationId xmlns:a16="http://schemas.microsoft.com/office/drawing/2014/main" id="{929AA711-743F-BD44-B3D9-63344A212954}"/>
              </a:ext>
            </a:extLst>
          </p:cNvPr>
          <p:cNvSpPr/>
          <p:nvPr/>
        </p:nvSpPr>
        <p:spPr>
          <a:xfrm>
            <a:off x="6636435" y="2751291"/>
            <a:ext cx="793019" cy="409227"/>
          </a:xfrm>
          <a:prstGeom prst="rect">
            <a:avLst/>
          </a:prstGeom>
          <a:solidFill>
            <a:srgbClr val="FFA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Verdana" panose="020B0604030504040204" pitchFamily="34" charset="0"/>
                <a:ea typeface="Verdana" panose="020B0604030504040204" pitchFamily="34" charset="0"/>
                <a:cs typeface="Verdana" panose="020B0604030504040204" pitchFamily="34" charset="0"/>
              </a:rPr>
              <a:t>Operation 3</a:t>
            </a:r>
          </a:p>
        </p:txBody>
      </p:sp>
      <p:sp>
        <p:nvSpPr>
          <p:cNvPr id="21" name="Right Arrow 20">
            <a:extLst>
              <a:ext uri="{FF2B5EF4-FFF2-40B4-BE49-F238E27FC236}">
                <a16:creationId xmlns:a16="http://schemas.microsoft.com/office/drawing/2014/main" id="{711D1B3B-EDF8-C846-86D7-82BA5E3EAB52}"/>
              </a:ext>
            </a:extLst>
          </p:cNvPr>
          <p:cNvSpPr/>
          <p:nvPr/>
        </p:nvSpPr>
        <p:spPr>
          <a:xfrm>
            <a:off x="7656032" y="2831056"/>
            <a:ext cx="404602" cy="26357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336149-9021-F44A-8446-2D5C0F3F571D}"/>
              </a:ext>
            </a:extLst>
          </p:cNvPr>
          <p:cNvSpPr/>
          <p:nvPr/>
        </p:nvSpPr>
        <p:spPr>
          <a:xfrm>
            <a:off x="8131116" y="2751291"/>
            <a:ext cx="817296"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Data</a:t>
            </a:r>
          </a:p>
        </p:txBody>
      </p:sp>
      <p:sp>
        <p:nvSpPr>
          <p:cNvPr id="23" name="Right Arrow 22">
            <a:extLst>
              <a:ext uri="{FF2B5EF4-FFF2-40B4-BE49-F238E27FC236}">
                <a16:creationId xmlns:a16="http://schemas.microsoft.com/office/drawing/2014/main" id="{B6FD1B55-274E-E94B-B2FD-6A1960F6A2D2}"/>
              </a:ext>
            </a:extLst>
          </p:cNvPr>
          <p:cNvSpPr/>
          <p:nvPr/>
        </p:nvSpPr>
        <p:spPr>
          <a:xfrm rot="5400000">
            <a:off x="3159410" y="3386909"/>
            <a:ext cx="352486" cy="79186"/>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0CF5D87-3E7D-F548-B4D1-143FA1D972A1}"/>
              </a:ext>
            </a:extLst>
          </p:cNvPr>
          <p:cNvSpPr/>
          <p:nvPr/>
        </p:nvSpPr>
        <p:spPr>
          <a:xfrm>
            <a:off x="2692915" y="3692485"/>
            <a:ext cx="1707419" cy="1012137"/>
          </a:xfrm>
          <a:prstGeom prst="rect">
            <a:avLst/>
          </a:prstGeom>
          <a:solidFill>
            <a:srgbClr val="FFA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Data source (could be relational or non-relational database)</a:t>
            </a:r>
          </a:p>
        </p:txBody>
      </p:sp>
      <p:sp>
        <p:nvSpPr>
          <p:cNvPr id="7" name="Rectangle 6">
            <a:extLst>
              <a:ext uri="{FF2B5EF4-FFF2-40B4-BE49-F238E27FC236}">
                <a16:creationId xmlns:a16="http://schemas.microsoft.com/office/drawing/2014/main" id="{27917F19-BC2B-C245-A7F7-C470B950B9A5}"/>
              </a:ext>
            </a:extLst>
          </p:cNvPr>
          <p:cNvSpPr/>
          <p:nvPr/>
        </p:nvSpPr>
        <p:spPr>
          <a:xfrm>
            <a:off x="4033146" y="2484255"/>
            <a:ext cx="3622886" cy="94224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ight Arrow 25">
            <a:extLst>
              <a:ext uri="{FF2B5EF4-FFF2-40B4-BE49-F238E27FC236}">
                <a16:creationId xmlns:a16="http://schemas.microsoft.com/office/drawing/2014/main" id="{9AEC7ED3-8CE2-1A4E-AD96-8A85EA43115F}"/>
              </a:ext>
            </a:extLst>
          </p:cNvPr>
          <p:cNvSpPr/>
          <p:nvPr/>
        </p:nvSpPr>
        <p:spPr>
          <a:xfrm rot="5400000">
            <a:off x="5360910" y="3557468"/>
            <a:ext cx="352486" cy="79186"/>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CDD307D-EE9D-2247-B6E5-B053C1A8F35E}"/>
              </a:ext>
            </a:extLst>
          </p:cNvPr>
          <p:cNvSpPr/>
          <p:nvPr/>
        </p:nvSpPr>
        <p:spPr>
          <a:xfrm>
            <a:off x="4811101" y="3773304"/>
            <a:ext cx="1707419" cy="1012137"/>
          </a:xfrm>
          <a:prstGeom prst="rect">
            <a:avLst/>
          </a:prstGeom>
          <a:solidFill>
            <a:srgbClr val="FFA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Transformation, processing &amp; workflow</a:t>
            </a:r>
          </a:p>
        </p:txBody>
      </p:sp>
      <p:sp>
        <p:nvSpPr>
          <p:cNvPr id="28" name="Right Arrow 27">
            <a:extLst>
              <a:ext uri="{FF2B5EF4-FFF2-40B4-BE49-F238E27FC236}">
                <a16:creationId xmlns:a16="http://schemas.microsoft.com/office/drawing/2014/main" id="{CB99B82F-6083-4F48-BF2F-BDAF2411C2B2}"/>
              </a:ext>
            </a:extLst>
          </p:cNvPr>
          <p:cNvSpPr/>
          <p:nvPr/>
        </p:nvSpPr>
        <p:spPr>
          <a:xfrm rot="5400000">
            <a:off x="8403114" y="3386909"/>
            <a:ext cx="352486" cy="79186"/>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31E5349-1315-0C4B-B282-4C726C494CC8}"/>
              </a:ext>
            </a:extLst>
          </p:cNvPr>
          <p:cNvSpPr/>
          <p:nvPr/>
        </p:nvSpPr>
        <p:spPr>
          <a:xfrm>
            <a:off x="7312431" y="3806406"/>
            <a:ext cx="1707419" cy="1012137"/>
          </a:xfrm>
          <a:prstGeom prst="rect">
            <a:avLst/>
          </a:prstGeom>
          <a:solidFill>
            <a:srgbClr val="FFA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Destination of data(Data Warehouse)</a:t>
            </a:r>
          </a:p>
        </p:txBody>
      </p:sp>
    </p:spTree>
    <p:extLst>
      <p:ext uri="{BB962C8B-B14F-4D97-AF65-F5344CB8AC3E}">
        <p14:creationId xmlns:p14="http://schemas.microsoft.com/office/powerpoint/2010/main" val="3651120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1" name="Rectangle 40">
            <a:extLst>
              <a:ext uri="{FF2B5EF4-FFF2-40B4-BE49-F238E27FC236}">
                <a16:creationId xmlns:a16="http://schemas.microsoft.com/office/drawing/2014/main" id="{F98FFBFC-E403-D743-B44B-1DA96DD9BB2F}"/>
              </a:ext>
            </a:extLst>
          </p:cNvPr>
          <p:cNvSpPr/>
          <p:nvPr/>
        </p:nvSpPr>
        <p:spPr>
          <a:xfrm>
            <a:off x="5392169" y="3220424"/>
            <a:ext cx="817296" cy="409227"/>
          </a:xfrm>
          <a:prstGeom prst="rect">
            <a:avLst/>
          </a:prstGeom>
          <a:solidFill>
            <a:srgbClr val="00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
        <p:nvSpPr>
          <p:cNvPr id="132" name="Google Shape;132;p17"/>
          <p:cNvSpPr txBox="1"/>
          <p:nvPr/>
        </p:nvSpPr>
        <p:spPr>
          <a:xfrm>
            <a:off x="90499" y="63175"/>
            <a:ext cx="4327751"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Oswald"/>
                <a:ea typeface="Oswald"/>
                <a:cs typeface="Oswald"/>
                <a:sym typeface="Oswald"/>
              </a:rPr>
              <a:t>Data Pipeline (Streaming Architecture)</a:t>
            </a:r>
            <a:endParaRPr sz="2100" dirty="0">
              <a:latin typeface="Oswald"/>
              <a:ea typeface="Oswald"/>
              <a:cs typeface="Oswald"/>
              <a:sym typeface="Oswald"/>
            </a:endParaRPr>
          </a:p>
        </p:txBody>
      </p:sp>
      <p:cxnSp>
        <p:nvCxnSpPr>
          <p:cNvPr id="134" name="Google Shape;134;p17"/>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sp>
        <p:nvSpPr>
          <p:cNvPr id="10" name="Google Shape;135;p17">
            <a:extLst>
              <a:ext uri="{FF2B5EF4-FFF2-40B4-BE49-F238E27FC236}">
                <a16:creationId xmlns:a16="http://schemas.microsoft.com/office/drawing/2014/main" id="{8E5A7F82-F8DF-D64B-B1DC-2F2CFC1EE4ED}"/>
              </a:ext>
            </a:extLst>
          </p:cNvPr>
          <p:cNvSpPr/>
          <p:nvPr/>
        </p:nvSpPr>
        <p:spPr>
          <a:xfrm>
            <a:off x="187850" y="698425"/>
            <a:ext cx="8832000" cy="491700"/>
          </a:xfrm>
          <a:prstGeom prst="rect">
            <a:avLst/>
          </a:prstGeom>
          <a:solidFill>
            <a:schemeClr val="accent4"/>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rgbClr val="202124"/>
                </a:solidFill>
                <a:latin typeface="Nunito"/>
                <a:ea typeface="Nunito"/>
                <a:cs typeface="Nunito"/>
                <a:sym typeface="Nunito"/>
              </a:rPr>
              <a:t>In</a:t>
            </a:r>
            <a:r>
              <a:rPr lang="en" sz="1100" b="1" dirty="0">
                <a:solidFill>
                  <a:srgbClr val="202124"/>
                </a:solidFill>
                <a:latin typeface="Nunito"/>
                <a:ea typeface="Nunito"/>
                <a:cs typeface="Nunito"/>
                <a:sym typeface="Nunito"/>
              </a:rPr>
              <a:t> Data Processing </a:t>
            </a:r>
            <a:r>
              <a:rPr lang="en" sz="1100" dirty="0">
                <a:solidFill>
                  <a:srgbClr val="202124"/>
                </a:solidFill>
                <a:latin typeface="Nunito"/>
                <a:ea typeface="Nunito"/>
                <a:cs typeface="Nunito"/>
                <a:sym typeface="Nunito"/>
              </a:rPr>
              <a:t>there are two ingestion models: </a:t>
            </a:r>
            <a:r>
              <a:rPr lang="en" sz="1100" b="1" dirty="0">
                <a:solidFill>
                  <a:srgbClr val="202124"/>
                </a:solidFill>
                <a:latin typeface="Nunito"/>
                <a:ea typeface="Nunito"/>
                <a:cs typeface="Nunito"/>
                <a:sym typeface="Nunito"/>
              </a:rPr>
              <a:t>batch processing, </a:t>
            </a:r>
            <a:r>
              <a:rPr lang="en" sz="1100" dirty="0">
                <a:solidFill>
                  <a:srgbClr val="202124"/>
                </a:solidFill>
                <a:latin typeface="Nunito"/>
                <a:ea typeface="Nunito"/>
                <a:cs typeface="Nunito"/>
                <a:sym typeface="Nunito"/>
              </a:rPr>
              <a:t>in which source data is collected periodically and sent to the destination system, and stream </a:t>
            </a:r>
            <a:r>
              <a:rPr lang="en" sz="1100" b="1" dirty="0">
                <a:solidFill>
                  <a:srgbClr val="202124"/>
                </a:solidFill>
                <a:latin typeface="Nunito"/>
                <a:ea typeface="Nunito"/>
                <a:cs typeface="Nunito"/>
                <a:sym typeface="Nunito"/>
              </a:rPr>
              <a:t>stream processing, </a:t>
            </a:r>
            <a:r>
              <a:rPr lang="en" sz="1100" dirty="0">
                <a:solidFill>
                  <a:srgbClr val="202124"/>
                </a:solidFill>
                <a:latin typeface="Nunito"/>
                <a:ea typeface="Nunito"/>
                <a:cs typeface="Nunito"/>
                <a:sym typeface="Nunito"/>
              </a:rPr>
              <a:t>in which data is sourced, manipulated, and loaded as soon as it’s created. </a:t>
            </a:r>
            <a:endParaRPr sz="1300" b="1" dirty="0">
              <a:latin typeface="Nunito"/>
              <a:ea typeface="Nunito"/>
              <a:cs typeface="Nunito"/>
              <a:sym typeface="Nunito"/>
            </a:endParaRPr>
          </a:p>
        </p:txBody>
      </p:sp>
      <p:sp>
        <p:nvSpPr>
          <p:cNvPr id="14" name="Google Shape;132;p17">
            <a:extLst>
              <a:ext uri="{FF2B5EF4-FFF2-40B4-BE49-F238E27FC236}">
                <a16:creationId xmlns:a16="http://schemas.microsoft.com/office/drawing/2014/main" id="{5AE0A337-0D92-9942-A86C-6A7A89FECAD9}"/>
              </a:ext>
            </a:extLst>
          </p:cNvPr>
          <p:cNvSpPr txBox="1"/>
          <p:nvPr/>
        </p:nvSpPr>
        <p:spPr>
          <a:xfrm>
            <a:off x="2338597" y="1317574"/>
            <a:ext cx="4159305"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Oswald"/>
                <a:ea typeface="Oswald"/>
                <a:cs typeface="Oswald"/>
                <a:sym typeface="Oswald"/>
              </a:rPr>
              <a:t>Streaming Data Pipeline Architecture</a:t>
            </a:r>
            <a:endParaRPr sz="2100" dirty="0">
              <a:latin typeface="Oswald"/>
              <a:ea typeface="Oswald"/>
              <a:cs typeface="Oswald"/>
              <a:sym typeface="Oswald"/>
            </a:endParaRPr>
          </a:p>
        </p:txBody>
      </p:sp>
      <p:sp>
        <p:nvSpPr>
          <p:cNvPr id="25" name="Rectangle 24">
            <a:extLst>
              <a:ext uri="{FF2B5EF4-FFF2-40B4-BE49-F238E27FC236}">
                <a16:creationId xmlns:a16="http://schemas.microsoft.com/office/drawing/2014/main" id="{850DC901-E25A-B440-8A59-A5ECAC8CE765}"/>
              </a:ext>
            </a:extLst>
          </p:cNvPr>
          <p:cNvSpPr/>
          <p:nvPr/>
        </p:nvSpPr>
        <p:spPr>
          <a:xfrm>
            <a:off x="200730" y="3277274"/>
            <a:ext cx="817296"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Verdana" panose="020B0604030504040204" pitchFamily="34" charset="0"/>
                <a:ea typeface="Verdana" panose="020B0604030504040204" pitchFamily="34" charset="0"/>
                <a:cs typeface="Verdana" panose="020B0604030504040204" pitchFamily="34" charset="0"/>
              </a:rPr>
              <a:t>Data sources</a:t>
            </a:r>
          </a:p>
        </p:txBody>
      </p:sp>
      <p:sp>
        <p:nvSpPr>
          <p:cNvPr id="30" name="Right Arrow 29">
            <a:extLst>
              <a:ext uri="{FF2B5EF4-FFF2-40B4-BE49-F238E27FC236}">
                <a16:creationId xmlns:a16="http://schemas.microsoft.com/office/drawing/2014/main" id="{31A803DC-1EE4-5D4F-B70C-A312E6CD3E3F}"/>
              </a:ext>
            </a:extLst>
          </p:cNvPr>
          <p:cNvSpPr/>
          <p:nvPr/>
        </p:nvSpPr>
        <p:spPr>
          <a:xfrm>
            <a:off x="1090854" y="3417150"/>
            <a:ext cx="352486" cy="129473"/>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an 30">
            <a:extLst>
              <a:ext uri="{FF2B5EF4-FFF2-40B4-BE49-F238E27FC236}">
                <a16:creationId xmlns:a16="http://schemas.microsoft.com/office/drawing/2014/main" id="{B4217020-8B67-234D-930B-A2F1FD16D0AA}"/>
              </a:ext>
            </a:extLst>
          </p:cNvPr>
          <p:cNvSpPr/>
          <p:nvPr/>
        </p:nvSpPr>
        <p:spPr>
          <a:xfrm rot="5400000">
            <a:off x="2776470" y="1933740"/>
            <a:ext cx="575688" cy="3096292"/>
          </a:xfrm>
          <a:prstGeom prst="ca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ight Arrow 31">
            <a:extLst>
              <a:ext uri="{FF2B5EF4-FFF2-40B4-BE49-F238E27FC236}">
                <a16:creationId xmlns:a16="http://schemas.microsoft.com/office/drawing/2014/main" id="{02FFF3D8-CE42-DC46-970A-7F05494DE6D4}"/>
              </a:ext>
            </a:extLst>
          </p:cNvPr>
          <p:cNvSpPr/>
          <p:nvPr/>
        </p:nvSpPr>
        <p:spPr>
          <a:xfrm rot="16200000">
            <a:off x="1341338" y="2615668"/>
            <a:ext cx="824569" cy="173325"/>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F14DEB5-05AB-584E-A9D6-4B3D8F45213B}"/>
              </a:ext>
            </a:extLst>
          </p:cNvPr>
          <p:cNvSpPr/>
          <p:nvPr/>
        </p:nvSpPr>
        <p:spPr>
          <a:xfrm>
            <a:off x="1217622" y="1806058"/>
            <a:ext cx="1072000"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Verdana" panose="020B0604030504040204" pitchFamily="34" charset="0"/>
                <a:ea typeface="Verdana" panose="020B0604030504040204" pitchFamily="34" charset="0"/>
                <a:cs typeface="Verdana" panose="020B0604030504040204" pitchFamily="34" charset="0"/>
              </a:rPr>
              <a:t>Stream Processing App 1 </a:t>
            </a:r>
          </a:p>
        </p:txBody>
      </p:sp>
      <p:sp>
        <p:nvSpPr>
          <p:cNvPr id="34" name="Right Arrow 33">
            <a:extLst>
              <a:ext uri="{FF2B5EF4-FFF2-40B4-BE49-F238E27FC236}">
                <a16:creationId xmlns:a16="http://schemas.microsoft.com/office/drawing/2014/main" id="{C613DB85-1806-CE46-9486-9BC6CCC03FB0}"/>
              </a:ext>
            </a:extLst>
          </p:cNvPr>
          <p:cNvSpPr/>
          <p:nvPr/>
        </p:nvSpPr>
        <p:spPr>
          <a:xfrm rot="16200000">
            <a:off x="2604737" y="2780364"/>
            <a:ext cx="539721" cy="12878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1296B05-1DCC-5749-8024-3AB30B56F853}"/>
              </a:ext>
            </a:extLst>
          </p:cNvPr>
          <p:cNvSpPr/>
          <p:nvPr/>
        </p:nvSpPr>
        <p:spPr>
          <a:xfrm>
            <a:off x="2338597" y="2083091"/>
            <a:ext cx="1072000" cy="409227"/>
          </a:xfrm>
          <a:prstGeom prst="rect">
            <a:avLst/>
          </a:prstGeom>
          <a:solidFill>
            <a:srgbClr val="FFA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Verdana" panose="020B0604030504040204" pitchFamily="34" charset="0"/>
                <a:ea typeface="Verdana" panose="020B0604030504040204" pitchFamily="34" charset="0"/>
                <a:cs typeface="Verdana" panose="020B0604030504040204" pitchFamily="34" charset="0"/>
              </a:rPr>
              <a:t>Stream Processing App 2 </a:t>
            </a:r>
          </a:p>
        </p:txBody>
      </p:sp>
      <p:sp>
        <p:nvSpPr>
          <p:cNvPr id="36" name="Right Arrow 35">
            <a:extLst>
              <a:ext uri="{FF2B5EF4-FFF2-40B4-BE49-F238E27FC236}">
                <a16:creationId xmlns:a16="http://schemas.microsoft.com/office/drawing/2014/main" id="{61CE2C56-1F9F-EC46-BD23-0470686279D6}"/>
              </a:ext>
            </a:extLst>
          </p:cNvPr>
          <p:cNvSpPr/>
          <p:nvPr/>
        </p:nvSpPr>
        <p:spPr>
          <a:xfrm rot="16200000">
            <a:off x="3810872" y="2902170"/>
            <a:ext cx="308911" cy="112834"/>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37660C3-5B73-394B-95FB-52D44170C159}"/>
              </a:ext>
            </a:extLst>
          </p:cNvPr>
          <p:cNvSpPr/>
          <p:nvPr/>
        </p:nvSpPr>
        <p:spPr>
          <a:xfrm>
            <a:off x="3485745" y="2354581"/>
            <a:ext cx="1072000" cy="40922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Verdana" panose="020B0604030504040204" pitchFamily="34" charset="0"/>
                <a:ea typeface="Verdana" panose="020B0604030504040204" pitchFamily="34" charset="0"/>
                <a:cs typeface="Verdana" panose="020B0604030504040204" pitchFamily="34" charset="0"/>
              </a:rPr>
              <a:t>Stream Processing App 3 </a:t>
            </a:r>
          </a:p>
        </p:txBody>
      </p:sp>
      <p:sp>
        <p:nvSpPr>
          <p:cNvPr id="8" name="TextBox 7">
            <a:extLst>
              <a:ext uri="{FF2B5EF4-FFF2-40B4-BE49-F238E27FC236}">
                <a16:creationId xmlns:a16="http://schemas.microsoft.com/office/drawing/2014/main" id="{245DC142-61F7-AF44-9EED-B0987C64720D}"/>
              </a:ext>
            </a:extLst>
          </p:cNvPr>
          <p:cNvSpPr txBox="1"/>
          <p:nvPr/>
        </p:nvSpPr>
        <p:spPr>
          <a:xfrm>
            <a:off x="2126085" y="3311643"/>
            <a:ext cx="1839242" cy="307777"/>
          </a:xfrm>
          <a:prstGeom prst="rect">
            <a:avLst/>
          </a:prstGeom>
          <a:noFill/>
        </p:spPr>
        <p:txBody>
          <a:bodyPr wrap="square" rtlCol="0">
            <a:spAutoFit/>
          </a:bodyPr>
          <a:lstStyle/>
          <a:p>
            <a:r>
              <a:rPr lang="en-US" dirty="0">
                <a:solidFill>
                  <a:schemeClr val="bg1">
                    <a:lumMod val="95000"/>
                  </a:schemeClr>
                </a:solidFill>
                <a:latin typeface="Century" panose="02040604050505020304" pitchFamily="18" charset="0"/>
              </a:rPr>
              <a:t>Streaming Platform</a:t>
            </a:r>
          </a:p>
        </p:txBody>
      </p:sp>
      <p:sp>
        <p:nvSpPr>
          <p:cNvPr id="39" name="Right Arrow 38">
            <a:extLst>
              <a:ext uri="{FF2B5EF4-FFF2-40B4-BE49-F238E27FC236}">
                <a16:creationId xmlns:a16="http://schemas.microsoft.com/office/drawing/2014/main" id="{EF502EB8-D1A2-804C-B1A5-233286075C73}"/>
              </a:ext>
            </a:extLst>
          </p:cNvPr>
          <p:cNvSpPr/>
          <p:nvPr/>
        </p:nvSpPr>
        <p:spPr>
          <a:xfrm>
            <a:off x="4541541" y="3400794"/>
            <a:ext cx="352486" cy="129473"/>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8DB32C70-9AA2-8349-B845-197D7625BA91}"/>
              </a:ext>
            </a:extLst>
          </p:cNvPr>
          <p:cNvSpPr/>
          <p:nvPr/>
        </p:nvSpPr>
        <p:spPr>
          <a:xfrm>
            <a:off x="5110602" y="2958587"/>
            <a:ext cx="817296" cy="4092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Verdana" panose="020B0604030504040204" pitchFamily="34" charset="0"/>
                <a:ea typeface="Verdana" panose="020B0604030504040204" pitchFamily="34" charset="0"/>
                <a:cs typeface="Verdana" panose="020B0604030504040204" pitchFamily="34" charset="0"/>
              </a:rPr>
              <a:t>Delivery Apps</a:t>
            </a:r>
          </a:p>
        </p:txBody>
      </p:sp>
      <p:sp>
        <p:nvSpPr>
          <p:cNvPr id="42" name="Rectangle 41">
            <a:extLst>
              <a:ext uri="{FF2B5EF4-FFF2-40B4-BE49-F238E27FC236}">
                <a16:creationId xmlns:a16="http://schemas.microsoft.com/office/drawing/2014/main" id="{E41D2C2E-60CC-954E-A7F8-D61AA46BD37F}"/>
              </a:ext>
            </a:extLst>
          </p:cNvPr>
          <p:cNvSpPr/>
          <p:nvPr/>
        </p:nvSpPr>
        <p:spPr>
          <a:xfrm>
            <a:off x="5554796" y="3427348"/>
            <a:ext cx="817296" cy="409227"/>
          </a:xfrm>
          <a:prstGeom prst="rect">
            <a:avLst/>
          </a:prstGeom>
          <a:solidFill>
            <a:srgbClr val="FFA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
        <p:nvSpPr>
          <p:cNvPr id="43" name="Right Arrow 42">
            <a:extLst>
              <a:ext uri="{FF2B5EF4-FFF2-40B4-BE49-F238E27FC236}">
                <a16:creationId xmlns:a16="http://schemas.microsoft.com/office/drawing/2014/main" id="{5DD51510-BDF0-0945-8AD6-3DF45AF0B5DD}"/>
              </a:ext>
            </a:extLst>
          </p:cNvPr>
          <p:cNvSpPr/>
          <p:nvPr/>
        </p:nvSpPr>
        <p:spPr>
          <a:xfrm>
            <a:off x="6026856" y="2958587"/>
            <a:ext cx="798368" cy="158375"/>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an 8">
            <a:extLst>
              <a:ext uri="{FF2B5EF4-FFF2-40B4-BE49-F238E27FC236}">
                <a16:creationId xmlns:a16="http://schemas.microsoft.com/office/drawing/2014/main" id="{4DB53483-C858-7144-99CB-12099A715B17}"/>
              </a:ext>
            </a:extLst>
          </p:cNvPr>
          <p:cNvSpPr/>
          <p:nvPr/>
        </p:nvSpPr>
        <p:spPr>
          <a:xfrm>
            <a:off x="7016755" y="2679397"/>
            <a:ext cx="1278541" cy="5583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Century" panose="02040604050505020304" pitchFamily="18" charset="0"/>
              </a:rPr>
              <a:t>Analytical Database</a:t>
            </a:r>
          </a:p>
        </p:txBody>
      </p:sp>
      <p:cxnSp>
        <p:nvCxnSpPr>
          <p:cNvPr id="15" name="Straight Connector 14">
            <a:extLst>
              <a:ext uri="{FF2B5EF4-FFF2-40B4-BE49-F238E27FC236}">
                <a16:creationId xmlns:a16="http://schemas.microsoft.com/office/drawing/2014/main" id="{0B000099-A6C8-F44A-B8EF-8F6C7ABB0BAA}"/>
              </a:ext>
            </a:extLst>
          </p:cNvPr>
          <p:cNvCxnSpPr>
            <a:cxnSpLocks/>
          </p:cNvCxnSpPr>
          <p:nvPr/>
        </p:nvCxnSpPr>
        <p:spPr>
          <a:xfrm flipV="1">
            <a:off x="6209465" y="3353735"/>
            <a:ext cx="615759" cy="1"/>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6568369-97B9-774C-A191-4F8BC9B411D0}"/>
              </a:ext>
            </a:extLst>
          </p:cNvPr>
          <p:cNvCxnSpPr/>
          <p:nvPr/>
        </p:nvCxnSpPr>
        <p:spPr>
          <a:xfrm>
            <a:off x="6822879" y="3343516"/>
            <a:ext cx="320043" cy="269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3855E311-3237-D141-B795-9CC451977FC0}"/>
              </a:ext>
            </a:extLst>
          </p:cNvPr>
          <p:cNvSpPr/>
          <p:nvPr/>
        </p:nvSpPr>
        <p:spPr>
          <a:xfrm>
            <a:off x="7247376" y="3395013"/>
            <a:ext cx="949855" cy="4092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Verdana" panose="020B0604030504040204" pitchFamily="34" charset="0"/>
                <a:ea typeface="Verdana" panose="020B0604030504040204" pitchFamily="34" charset="0"/>
                <a:cs typeface="Verdana" panose="020B0604030504040204" pitchFamily="34" charset="0"/>
              </a:rPr>
              <a:t>Dashboard Alerts</a:t>
            </a:r>
          </a:p>
        </p:txBody>
      </p:sp>
      <p:cxnSp>
        <p:nvCxnSpPr>
          <p:cNvPr id="48" name="Straight Connector 47">
            <a:extLst>
              <a:ext uri="{FF2B5EF4-FFF2-40B4-BE49-F238E27FC236}">
                <a16:creationId xmlns:a16="http://schemas.microsoft.com/office/drawing/2014/main" id="{A338C206-464B-254E-9EFF-27A676441F79}"/>
              </a:ext>
            </a:extLst>
          </p:cNvPr>
          <p:cNvCxnSpPr>
            <a:cxnSpLocks/>
          </p:cNvCxnSpPr>
          <p:nvPr/>
        </p:nvCxnSpPr>
        <p:spPr>
          <a:xfrm flipV="1">
            <a:off x="6363764" y="3806366"/>
            <a:ext cx="615759" cy="1"/>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F296E5CD-D427-984F-AD5D-27B41832B94B}"/>
              </a:ext>
            </a:extLst>
          </p:cNvPr>
          <p:cNvCxnSpPr/>
          <p:nvPr/>
        </p:nvCxnSpPr>
        <p:spPr>
          <a:xfrm>
            <a:off x="6977178" y="3796147"/>
            <a:ext cx="320043" cy="269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Can 49">
            <a:extLst>
              <a:ext uri="{FF2B5EF4-FFF2-40B4-BE49-F238E27FC236}">
                <a16:creationId xmlns:a16="http://schemas.microsoft.com/office/drawing/2014/main" id="{9AB6A7DD-EF1E-1945-B52B-D19F40DA013D}"/>
              </a:ext>
            </a:extLst>
          </p:cNvPr>
          <p:cNvSpPr/>
          <p:nvPr/>
        </p:nvSpPr>
        <p:spPr>
          <a:xfrm>
            <a:off x="7137199" y="4092498"/>
            <a:ext cx="1278541" cy="5583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Century" panose="02040604050505020304" pitchFamily="18" charset="0"/>
              </a:rPr>
              <a:t>Archive Database</a:t>
            </a:r>
          </a:p>
        </p:txBody>
      </p:sp>
      <p:sp>
        <p:nvSpPr>
          <p:cNvPr id="51" name="Google Shape;132;p17">
            <a:extLst>
              <a:ext uri="{FF2B5EF4-FFF2-40B4-BE49-F238E27FC236}">
                <a16:creationId xmlns:a16="http://schemas.microsoft.com/office/drawing/2014/main" id="{253B8A96-A5AD-674E-9B22-7812F4524B55}"/>
              </a:ext>
            </a:extLst>
          </p:cNvPr>
          <p:cNvSpPr txBox="1"/>
          <p:nvPr/>
        </p:nvSpPr>
        <p:spPr>
          <a:xfrm>
            <a:off x="90499" y="4396976"/>
            <a:ext cx="6886679"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Oswald"/>
                <a:ea typeface="Oswald"/>
                <a:cs typeface="Oswald"/>
                <a:sym typeface="Oswald"/>
              </a:rPr>
              <a:t>This diagram models a streaming data pipeline. The data stream is managed by the stream processing framework where it can processed and delivered to apps and/or solution </a:t>
            </a:r>
            <a:endParaRPr sz="1100" dirty="0">
              <a:latin typeface="Oswald"/>
              <a:ea typeface="Oswald"/>
              <a:cs typeface="Oswald"/>
              <a:sym typeface="Oswald"/>
            </a:endParaRPr>
          </a:p>
        </p:txBody>
      </p:sp>
    </p:spTree>
    <p:extLst>
      <p:ext uri="{BB962C8B-B14F-4D97-AF65-F5344CB8AC3E}">
        <p14:creationId xmlns:p14="http://schemas.microsoft.com/office/powerpoint/2010/main" val="351785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p:nvPr/>
        </p:nvSpPr>
        <p:spPr>
          <a:xfrm>
            <a:off x="90499" y="63175"/>
            <a:ext cx="4327751"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Oswald"/>
                <a:ea typeface="Oswald"/>
                <a:cs typeface="Oswald"/>
                <a:sym typeface="Oswald"/>
              </a:rPr>
              <a:t>Data Pipeline (Lambda Architecture)</a:t>
            </a:r>
            <a:endParaRPr sz="2100" dirty="0">
              <a:latin typeface="Oswald"/>
              <a:ea typeface="Oswald"/>
              <a:cs typeface="Oswald"/>
              <a:sym typeface="Oswald"/>
            </a:endParaRPr>
          </a:p>
        </p:txBody>
      </p:sp>
      <p:cxnSp>
        <p:nvCxnSpPr>
          <p:cNvPr id="134" name="Google Shape;134;p17"/>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sp>
        <p:nvSpPr>
          <p:cNvPr id="10" name="Google Shape;135;p17">
            <a:extLst>
              <a:ext uri="{FF2B5EF4-FFF2-40B4-BE49-F238E27FC236}">
                <a16:creationId xmlns:a16="http://schemas.microsoft.com/office/drawing/2014/main" id="{8E5A7F82-F8DF-D64B-B1DC-2F2CFC1EE4ED}"/>
              </a:ext>
            </a:extLst>
          </p:cNvPr>
          <p:cNvSpPr/>
          <p:nvPr/>
        </p:nvSpPr>
        <p:spPr>
          <a:xfrm>
            <a:off x="187850" y="698425"/>
            <a:ext cx="8832000" cy="491700"/>
          </a:xfrm>
          <a:prstGeom prst="rect">
            <a:avLst/>
          </a:prstGeom>
          <a:solidFill>
            <a:schemeClr val="accent4"/>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rgbClr val="202124"/>
                </a:solidFill>
                <a:latin typeface="Nunito"/>
                <a:ea typeface="Nunito"/>
                <a:cs typeface="Nunito"/>
                <a:sym typeface="Nunito"/>
              </a:rPr>
              <a:t>In</a:t>
            </a:r>
            <a:r>
              <a:rPr lang="en" sz="1100" b="1" dirty="0">
                <a:solidFill>
                  <a:srgbClr val="202124"/>
                </a:solidFill>
                <a:latin typeface="Nunito"/>
                <a:ea typeface="Nunito"/>
                <a:cs typeface="Nunito"/>
                <a:sym typeface="Nunito"/>
              </a:rPr>
              <a:t> Data Processing </a:t>
            </a:r>
            <a:r>
              <a:rPr lang="en" sz="1100" dirty="0">
                <a:solidFill>
                  <a:srgbClr val="202124"/>
                </a:solidFill>
                <a:latin typeface="Nunito"/>
                <a:ea typeface="Nunito"/>
                <a:cs typeface="Nunito"/>
                <a:sym typeface="Nunito"/>
              </a:rPr>
              <a:t>there are two ingestion models: </a:t>
            </a:r>
            <a:r>
              <a:rPr lang="en" sz="1100" b="1" dirty="0">
                <a:solidFill>
                  <a:srgbClr val="202124"/>
                </a:solidFill>
                <a:latin typeface="Nunito"/>
                <a:ea typeface="Nunito"/>
                <a:cs typeface="Nunito"/>
                <a:sym typeface="Nunito"/>
              </a:rPr>
              <a:t>batch processing, </a:t>
            </a:r>
            <a:r>
              <a:rPr lang="en" sz="1100" dirty="0">
                <a:solidFill>
                  <a:srgbClr val="202124"/>
                </a:solidFill>
                <a:latin typeface="Nunito"/>
                <a:ea typeface="Nunito"/>
                <a:cs typeface="Nunito"/>
                <a:sym typeface="Nunito"/>
              </a:rPr>
              <a:t>in which source data is collected periodically and sent to the destination system, and stream </a:t>
            </a:r>
            <a:r>
              <a:rPr lang="en" sz="1100" b="1" dirty="0">
                <a:solidFill>
                  <a:srgbClr val="202124"/>
                </a:solidFill>
                <a:latin typeface="Nunito"/>
                <a:ea typeface="Nunito"/>
                <a:cs typeface="Nunito"/>
                <a:sym typeface="Nunito"/>
              </a:rPr>
              <a:t>stream processing, </a:t>
            </a:r>
            <a:r>
              <a:rPr lang="en" sz="1100" dirty="0">
                <a:solidFill>
                  <a:srgbClr val="202124"/>
                </a:solidFill>
                <a:latin typeface="Nunito"/>
                <a:ea typeface="Nunito"/>
                <a:cs typeface="Nunito"/>
                <a:sym typeface="Nunito"/>
              </a:rPr>
              <a:t>in which data is sourced, manipulated, and loaded as soon as it’s created. </a:t>
            </a:r>
            <a:endParaRPr sz="1300" b="1" dirty="0">
              <a:latin typeface="Nunito"/>
              <a:ea typeface="Nunito"/>
              <a:cs typeface="Nunito"/>
              <a:sym typeface="Nunito"/>
            </a:endParaRPr>
          </a:p>
        </p:txBody>
      </p:sp>
      <p:sp>
        <p:nvSpPr>
          <p:cNvPr id="14" name="Google Shape;132;p17">
            <a:extLst>
              <a:ext uri="{FF2B5EF4-FFF2-40B4-BE49-F238E27FC236}">
                <a16:creationId xmlns:a16="http://schemas.microsoft.com/office/drawing/2014/main" id="{5AE0A337-0D92-9942-A86C-6A7A89FECAD9}"/>
              </a:ext>
            </a:extLst>
          </p:cNvPr>
          <p:cNvSpPr txBox="1"/>
          <p:nvPr/>
        </p:nvSpPr>
        <p:spPr>
          <a:xfrm>
            <a:off x="2338597" y="1317574"/>
            <a:ext cx="4159305"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Oswald"/>
                <a:ea typeface="Oswald"/>
                <a:cs typeface="Oswald"/>
                <a:sym typeface="Oswald"/>
              </a:rPr>
              <a:t>Lambda Data Pipeline Architecture</a:t>
            </a:r>
            <a:endParaRPr sz="2100" dirty="0">
              <a:latin typeface="Oswald"/>
              <a:ea typeface="Oswald"/>
              <a:cs typeface="Oswald"/>
              <a:sym typeface="Oswald"/>
            </a:endParaRPr>
          </a:p>
        </p:txBody>
      </p:sp>
      <p:sp>
        <p:nvSpPr>
          <p:cNvPr id="25" name="Rectangle 24">
            <a:extLst>
              <a:ext uri="{FF2B5EF4-FFF2-40B4-BE49-F238E27FC236}">
                <a16:creationId xmlns:a16="http://schemas.microsoft.com/office/drawing/2014/main" id="{850DC901-E25A-B440-8A59-A5ECAC8CE765}"/>
              </a:ext>
            </a:extLst>
          </p:cNvPr>
          <p:cNvSpPr/>
          <p:nvPr/>
        </p:nvSpPr>
        <p:spPr>
          <a:xfrm>
            <a:off x="187850" y="2906562"/>
            <a:ext cx="817296"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Verdana" panose="020B0604030504040204" pitchFamily="34" charset="0"/>
                <a:ea typeface="Verdana" panose="020B0604030504040204" pitchFamily="34" charset="0"/>
                <a:cs typeface="Verdana" panose="020B0604030504040204" pitchFamily="34" charset="0"/>
              </a:rPr>
              <a:t>Data sources</a:t>
            </a:r>
          </a:p>
        </p:txBody>
      </p:sp>
      <p:sp>
        <p:nvSpPr>
          <p:cNvPr id="51" name="Google Shape;132;p17">
            <a:extLst>
              <a:ext uri="{FF2B5EF4-FFF2-40B4-BE49-F238E27FC236}">
                <a16:creationId xmlns:a16="http://schemas.microsoft.com/office/drawing/2014/main" id="{253B8A96-A5AD-674E-9B22-7812F4524B55}"/>
              </a:ext>
            </a:extLst>
          </p:cNvPr>
          <p:cNvSpPr txBox="1"/>
          <p:nvPr/>
        </p:nvSpPr>
        <p:spPr>
          <a:xfrm>
            <a:off x="1269921" y="4607865"/>
            <a:ext cx="6886679"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Oswald"/>
                <a:ea typeface="Oswald"/>
                <a:cs typeface="Oswald"/>
                <a:sym typeface="Oswald"/>
              </a:rPr>
              <a:t>The </a:t>
            </a:r>
            <a:r>
              <a:rPr lang="en" sz="1100" dirty="0" err="1">
                <a:latin typeface="Oswald"/>
                <a:ea typeface="Oswald"/>
                <a:cs typeface="Oswald"/>
                <a:sym typeface="Oswald"/>
              </a:rPr>
              <a:t>Lamda</a:t>
            </a:r>
            <a:r>
              <a:rPr lang="en" sz="1100" dirty="0">
                <a:latin typeface="Oswald"/>
                <a:ea typeface="Oswald"/>
                <a:cs typeface="Oswald"/>
                <a:sym typeface="Oswald"/>
              </a:rPr>
              <a:t> Architecture accounts for both a traditional batch data pipeline and a real time data streaming pipeline. It also has a serving layer that responds to queries.</a:t>
            </a:r>
            <a:endParaRPr sz="1100" dirty="0">
              <a:latin typeface="Oswald"/>
              <a:ea typeface="Oswald"/>
              <a:cs typeface="Oswald"/>
              <a:sym typeface="Oswald"/>
            </a:endParaRPr>
          </a:p>
        </p:txBody>
      </p:sp>
      <p:cxnSp>
        <p:nvCxnSpPr>
          <p:cNvPr id="3" name="Elbow Connector 2">
            <a:extLst>
              <a:ext uri="{FF2B5EF4-FFF2-40B4-BE49-F238E27FC236}">
                <a16:creationId xmlns:a16="http://schemas.microsoft.com/office/drawing/2014/main" id="{6100FA02-B595-D54E-8ACB-9FF7AEDD8009}"/>
              </a:ext>
            </a:extLst>
          </p:cNvPr>
          <p:cNvCxnSpPr/>
          <p:nvPr/>
        </p:nvCxnSpPr>
        <p:spPr>
          <a:xfrm flipV="1">
            <a:off x="596498" y="2320650"/>
            <a:ext cx="1181437" cy="585912"/>
          </a:xfrm>
          <a:prstGeom prst="bentConnector3">
            <a:avLst>
              <a:gd name="adj1" fmla="val 3425"/>
            </a:avLst>
          </a:prstGeom>
          <a:ln w="508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3BA543B-3C19-AB4F-A554-1E710DACBAA8}"/>
              </a:ext>
            </a:extLst>
          </p:cNvPr>
          <p:cNvSpPr/>
          <p:nvPr/>
        </p:nvSpPr>
        <p:spPr>
          <a:xfrm>
            <a:off x="1769096" y="1898668"/>
            <a:ext cx="1139001" cy="89488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48976692-25EB-5A4B-825B-CA2CFD8B1351}"/>
              </a:ext>
            </a:extLst>
          </p:cNvPr>
          <p:cNvSpPr/>
          <p:nvPr/>
        </p:nvSpPr>
        <p:spPr>
          <a:xfrm>
            <a:off x="1959120" y="2220682"/>
            <a:ext cx="758952" cy="510486"/>
          </a:xfrm>
          <a:prstGeom prst="ca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Century" panose="02040604050505020304" pitchFamily="18" charset="0"/>
              </a:rPr>
              <a:t>Master Data</a:t>
            </a:r>
          </a:p>
        </p:txBody>
      </p:sp>
      <p:sp>
        <p:nvSpPr>
          <p:cNvPr id="7" name="TextBox 6">
            <a:extLst>
              <a:ext uri="{FF2B5EF4-FFF2-40B4-BE49-F238E27FC236}">
                <a16:creationId xmlns:a16="http://schemas.microsoft.com/office/drawing/2014/main" id="{11137BD2-9594-6C47-BA30-2418331319E0}"/>
              </a:ext>
            </a:extLst>
          </p:cNvPr>
          <p:cNvSpPr txBox="1"/>
          <p:nvPr/>
        </p:nvSpPr>
        <p:spPr>
          <a:xfrm>
            <a:off x="1841943" y="1897402"/>
            <a:ext cx="1257873" cy="276999"/>
          </a:xfrm>
          <a:prstGeom prst="rect">
            <a:avLst/>
          </a:prstGeom>
          <a:noFill/>
        </p:spPr>
        <p:txBody>
          <a:bodyPr wrap="square" rtlCol="0">
            <a:spAutoFit/>
          </a:bodyPr>
          <a:lstStyle/>
          <a:p>
            <a:r>
              <a:rPr lang="en-US" sz="1200" dirty="0">
                <a:solidFill>
                  <a:schemeClr val="bg1">
                    <a:lumMod val="95000"/>
                  </a:schemeClr>
                </a:solidFill>
                <a:latin typeface="Century" panose="02040604050505020304" pitchFamily="18" charset="0"/>
              </a:rPr>
              <a:t>Batch Layer</a:t>
            </a:r>
          </a:p>
        </p:txBody>
      </p:sp>
      <p:sp>
        <p:nvSpPr>
          <p:cNvPr id="11" name="Left-Right Arrow 10">
            <a:extLst>
              <a:ext uri="{FF2B5EF4-FFF2-40B4-BE49-F238E27FC236}">
                <a16:creationId xmlns:a16="http://schemas.microsoft.com/office/drawing/2014/main" id="{BEEB35E8-6B4D-8849-BB60-A43A351F3D5F}"/>
              </a:ext>
            </a:extLst>
          </p:cNvPr>
          <p:cNvSpPr/>
          <p:nvPr/>
        </p:nvSpPr>
        <p:spPr>
          <a:xfrm>
            <a:off x="3026664" y="2320650"/>
            <a:ext cx="932688" cy="155275"/>
          </a:xfrm>
          <a:prstGeom prst="lef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8B8E421-5862-604B-95D9-0993F6CEFCEC}"/>
              </a:ext>
            </a:extLst>
          </p:cNvPr>
          <p:cNvSpPr/>
          <p:nvPr/>
        </p:nvSpPr>
        <p:spPr>
          <a:xfrm>
            <a:off x="4077919" y="1873208"/>
            <a:ext cx="1646225" cy="13805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4D21C7C1-85E3-314C-8D1A-0AC22518925B}"/>
              </a:ext>
            </a:extLst>
          </p:cNvPr>
          <p:cNvSpPr txBox="1"/>
          <p:nvPr/>
        </p:nvSpPr>
        <p:spPr>
          <a:xfrm>
            <a:off x="4308518" y="1911701"/>
            <a:ext cx="1257873" cy="276999"/>
          </a:xfrm>
          <a:prstGeom prst="rect">
            <a:avLst/>
          </a:prstGeom>
          <a:noFill/>
        </p:spPr>
        <p:txBody>
          <a:bodyPr wrap="square" rtlCol="0">
            <a:spAutoFit/>
          </a:bodyPr>
          <a:lstStyle/>
          <a:p>
            <a:r>
              <a:rPr lang="en-US" sz="1200" dirty="0">
                <a:solidFill>
                  <a:schemeClr val="bg1">
                    <a:lumMod val="95000"/>
                  </a:schemeClr>
                </a:solidFill>
                <a:latin typeface="Century" panose="02040604050505020304" pitchFamily="18" charset="0"/>
              </a:rPr>
              <a:t>Serving Layer</a:t>
            </a:r>
          </a:p>
        </p:txBody>
      </p:sp>
      <p:sp>
        <p:nvSpPr>
          <p:cNvPr id="45" name="Rectangle 44">
            <a:extLst>
              <a:ext uri="{FF2B5EF4-FFF2-40B4-BE49-F238E27FC236}">
                <a16:creationId xmlns:a16="http://schemas.microsoft.com/office/drawing/2014/main" id="{C907C30F-0A78-3C43-B8AA-CA6547CE6E69}"/>
              </a:ext>
            </a:extLst>
          </p:cNvPr>
          <p:cNvSpPr/>
          <p:nvPr/>
        </p:nvSpPr>
        <p:spPr>
          <a:xfrm>
            <a:off x="4120159" y="2208552"/>
            <a:ext cx="817296"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Verdana" panose="020B0604030504040204" pitchFamily="34" charset="0"/>
                <a:ea typeface="Verdana" panose="020B0604030504040204" pitchFamily="34" charset="0"/>
                <a:cs typeface="Verdana" panose="020B0604030504040204" pitchFamily="34" charset="0"/>
              </a:rPr>
              <a:t>Batch view 1</a:t>
            </a:r>
          </a:p>
        </p:txBody>
      </p:sp>
      <p:sp>
        <p:nvSpPr>
          <p:cNvPr id="46" name="Rectangle 45">
            <a:extLst>
              <a:ext uri="{FF2B5EF4-FFF2-40B4-BE49-F238E27FC236}">
                <a16:creationId xmlns:a16="http://schemas.microsoft.com/office/drawing/2014/main" id="{2A108DE6-FFFA-9C43-982C-A39616BCFA88}"/>
              </a:ext>
            </a:extLst>
          </p:cNvPr>
          <p:cNvSpPr/>
          <p:nvPr/>
        </p:nvSpPr>
        <p:spPr>
          <a:xfrm>
            <a:off x="4492383" y="2526554"/>
            <a:ext cx="817296"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Verdana" panose="020B0604030504040204" pitchFamily="34" charset="0"/>
                <a:ea typeface="Verdana" panose="020B0604030504040204" pitchFamily="34" charset="0"/>
                <a:cs typeface="Verdana" panose="020B0604030504040204" pitchFamily="34" charset="0"/>
              </a:rPr>
              <a:t>view 2</a:t>
            </a:r>
          </a:p>
        </p:txBody>
      </p:sp>
      <p:sp>
        <p:nvSpPr>
          <p:cNvPr id="52" name="Rectangle 51">
            <a:extLst>
              <a:ext uri="{FF2B5EF4-FFF2-40B4-BE49-F238E27FC236}">
                <a16:creationId xmlns:a16="http://schemas.microsoft.com/office/drawing/2014/main" id="{B76D185F-45D2-1043-B102-04EA371AACB0}"/>
              </a:ext>
            </a:extLst>
          </p:cNvPr>
          <p:cNvSpPr/>
          <p:nvPr/>
        </p:nvSpPr>
        <p:spPr>
          <a:xfrm>
            <a:off x="4864607" y="2844556"/>
            <a:ext cx="817296"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Verdana" panose="020B0604030504040204" pitchFamily="34" charset="0"/>
                <a:ea typeface="Verdana" panose="020B0604030504040204" pitchFamily="34" charset="0"/>
                <a:cs typeface="Verdana" panose="020B0604030504040204" pitchFamily="34" charset="0"/>
              </a:rPr>
              <a:t>view N</a:t>
            </a:r>
          </a:p>
        </p:txBody>
      </p:sp>
      <p:cxnSp>
        <p:nvCxnSpPr>
          <p:cNvPr id="13" name="Elbow Connector 12">
            <a:extLst>
              <a:ext uri="{FF2B5EF4-FFF2-40B4-BE49-F238E27FC236}">
                <a16:creationId xmlns:a16="http://schemas.microsoft.com/office/drawing/2014/main" id="{456CA953-11CD-014B-967B-1A3624366FE5}"/>
              </a:ext>
            </a:extLst>
          </p:cNvPr>
          <p:cNvCxnSpPr>
            <a:stCxn id="25" idx="2"/>
          </p:cNvCxnSpPr>
          <p:nvPr/>
        </p:nvCxnSpPr>
        <p:spPr>
          <a:xfrm rot="16200000" flipH="1">
            <a:off x="657696" y="3254591"/>
            <a:ext cx="826443" cy="948838"/>
          </a:xfrm>
          <a:prstGeom prst="bentConnector2">
            <a:avLst/>
          </a:prstGeom>
          <a:ln w="476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3A8F51A-3894-864F-B8E4-762257F1F6E0}"/>
              </a:ext>
            </a:extLst>
          </p:cNvPr>
          <p:cNvSpPr/>
          <p:nvPr/>
        </p:nvSpPr>
        <p:spPr>
          <a:xfrm>
            <a:off x="1545337" y="3345007"/>
            <a:ext cx="4952565" cy="113857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EB89299-88AB-CC41-88A5-363F84288E74}"/>
              </a:ext>
            </a:extLst>
          </p:cNvPr>
          <p:cNvSpPr txBox="1"/>
          <p:nvPr/>
        </p:nvSpPr>
        <p:spPr>
          <a:xfrm>
            <a:off x="3392684" y="3389394"/>
            <a:ext cx="1099700" cy="276999"/>
          </a:xfrm>
          <a:prstGeom prst="rect">
            <a:avLst/>
          </a:prstGeom>
          <a:noFill/>
        </p:spPr>
        <p:txBody>
          <a:bodyPr wrap="square" rtlCol="0">
            <a:spAutoFit/>
          </a:bodyPr>
          <a:lstStyle/>
          <a:p>
            <a:r>
              <a:rPr lang="en-US" sz="1200" dirty="0">
                <a:solidFill>
                  <a:schemeClr val="bg1">
                    <a:lumMod val="95000"/>
                  </a:schemeClr>
                </a:solidFill>
                <a:latin typeface="Century" panose="02040604050505020304" pitchFamily="18" charset="0"/>
              </a:rPr>
              <a:t>Speed Layer</a:t>
            </a:r>
          </a:p>
        </p:txBody>
      </p:sp>
      <p:sp>
        <p:nvSpPr>
          <p:cNvPr id="56" name="Rectangle 55">
            <a:extLst>
              <a:ext uri="{FF2B5EF4-FFF2-40B4-BE49-F238E27FC236}">
                <a16:creationId xmlns:a16="http://schemas.microsoft.com/office/drawing/2014/main" id="{AE06A54D-2AF3-6843-B834-E061432F998D}"/>
              </a:ext>
            </a:extLst>
          </p:cNvPr>
          <p:cNvSpPr/>
          <p:nvPr/>
        </p:nvSpPr>
        <p:spPr>
          <a:xfrm>
            <a:off x="2353098" y="3670123"/>
            <a:ext cx="2065151"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Verdana" panose="020B0604030504040204" pitchFamily="34" charset="0"/>
                <a:ea typeface="Verdana" panose="020B0604030504040204" pitchFamily="34" charset="0"/>
                <a:cs typeface="Verdana" panose="020B0604030504040204" pitchFamily="34" charset="0"/>
              </a:rPr>
              <a:t>Real-time View</a:t>
            </a:r>
          </a:p>
          <a:p>
            <a:pPr algn="ctr"/>
            <a:r>
              <a:rPr lang="en-US" sz="700" dirty="0">
                <a:latin typeface="Verdana" panose="020B0604030504040204" pitchFamily="34" charset="0"/>
                <a:ea typeface="Verdana" panose="020B0604030504040204" pitchFamily="34" charset="0"/>
                <a:cs typeface="Verdana" panose="020B0604030504040204" pitchFamily="34" charset="0"/>
              </a:rPr>
              <a:t>From T0 to T1</a:t>
            </a:r>
          </a:p>
        </p:txBody>
      </p:sp>
      <p:sp>
        <p:nvSpPr>
          <p:cNvPr id="57" name="Rectangle 56">
            <a:extLst>
              <a:ext uri="{FF2B5EF4-FFF2-40B4-BE49-F238E27FC236}">
                <a16:creationId xmlns:a16="http://schemas.microsoft.com/office/drawing/2014/main" id="{F56CF179-2CD5-E747-9D55-21E133F6D6B0}"/>
              </a:ext>
            </a:extLst>
          </p:cNvPr>
          <p:cNvSpPr/>
          <p:nvPr/>
        </p:nvSpPr>
        <p:spPr>
          <a:xfrm>
            <a:off x="4021619" y="3924867"/>
            <a:ext cx="2065151" cy="4092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Verdana" panose="020B0604030504040204" pitchFamily="34" charset="0"/>
                <a:ea typeface="Verdana" panose="020B0604030504040204" pitchFamily="34" charset="0"/>
                <a:cs typeface="Verdana" panose="020B0604030504040204" pitchFamily="34" charset="0"/>
              </a:rPr>
              <a:t>Real-time View</a:t>
            </a:r>
          </a:p>
          <a:p>
            <a:pPr algn="ctr"/>
            <a:r>
              <a:rPr lang="en-US" sz="700" dirty="0">
                <a:latin typeface="Verdana" panose="020B0604030504040204" pitchFamily="34" charset="0"/>
                <a:ea typeface="Verdana" panose="020B0604030504040204" pitchFamily="34" charset="0"/>
                <a:cs typeface="Verdana" panose="020B0604030504040204" pitchFamily="34" charset="0"/>
              </a:rPr>
              <a:t>From T1 to TN</a:t>
            </a:r>
          </a:p>
        </p:txBody>
      </p:sp>
      <p:sp>
        <p:nvSpPr>
          <p:cNvPr id="58" name="Left-Right Arrow 57">
            <a:extLst>
              <a:ext uri="{FF2B5EF4-FFF2-40B4-BE49-F238E27FC236}">
                <a16:creationId xmlns:a16="http://schemas.microsoft.com/office/drawing/2014/main" id="{9CD11A98-571D-994C-AE7C-7A4DD234339D}"/>
              </a:ext>
            </a:extLst>
          </p:cNvPr>
          <p:cNvSpPr/>
          <p:nvPr/>
        </p:nvSpPr>
        <p:spPr>
          <a:xfrm>
            <a:off x="5769558" y="2446705"/>
            <a:ext cx="1563929" cy="171074"/>
          </a:xfrm>
          <a:prstGeom prst="lef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Right Arrow 58">
            <a:extLst>
              <a:ext uri="{FF2B5EF4-FFF2-40B4-BE49-F238E27FC236}">
                <a16:creationId xmlns:a16="http://schemas.microsoft.com/office/drawing/2014/main" id="{95D0ACCD-EA51-B847-97D6-A5526C55A379}"/>
              </a:ext>
            </a:extLst>
          </p:cNvPr>
          <p:cNvSpPr/>
          <p:nvPr/>
        </p:nvSpPr>
        <p:spPr>
          <a:xfrm>
            <a:off x="6497902" y="3315788"/>
            <a:ext cx="835586" cy="212105"/>
          </a:xfrm>
          <a:prstGeom prst="lef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9A960E0-229C-554D-956C-E19A7F5D136C}"/>
              </a:ext>
            </a:extLst>
          </p:cNvPr>
          <p:cNvSpPr/>
          <p:nvPr/>
        </p:nvSpPr>
        <p:spPr>
          <a:xfrm>
            <a:off x="7333488" y="2305685"/>
            <a:ext cx="1646225" cy="1380575"/>
          </a:xfrm>
          <a:prstGeom prst="rect">
            <a:avLst/>
          </a:prstGeom>
          <a:solidFill>
            <a:srgbClr val="FFA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panose="02040604050505020304" pitchFamily="18" charset="0"/>
              </a:rPr>
              <a:t>Query</a:t>
            </a:r>
          </a:p>
        </p:txBody>
      </p:sp>
    </p:spTree>
    <p:extLst>
      <p:ext uri="{BB962C8B-B14F-4D97-AF65-F5344CB8AC3E}">
        <p14:creationId xmlns:p14="http://schemas.microsoft.com/office/powerpoint/2010/main" val="1944241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p:nvPr/>
        </p:nvSpPr>
        <p:spPr>
          <a:xfrm>
            <a:off x="90499" y="63175"/>
            <a:ext cx="4327751"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Oswald"/>
                <a:ea typeface="Oswald"/>
                <a:cs typeface="Oswald"/>
                <a:sym typeface="Oswald"/>
              </a:rPr>
              <a:t>Top ETL tools for 2021</a:t>
            </a:r>
            <a:endParaRPr sz="2100" dirty="0">
              <a:latin typeface="Oswald"/>
              <a:ea typeface="Oswald"/>
              <a:cs typeface="Oswald"/>
              <a:sym typeface="Oswald"/>
            </a:endParaRPr>
          </a:p>
        </p:txBody>
      </p:sp>
      <p:cxnSp>
        <p:nvCxnSpPr>
          <p:cNvPr id="134" name="Google Shape;134;p17"/>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F4717E93-53BC-3A4D-A190-7CB1A23B64E7}"/>
              </a:ext>
            </a:extLst>
          </p:cNvPr>
          <p:cNvSpPr txBox="1"/>
          <p:nvPr/>
        </p:nvSpPr>
        <p:spPr>
          <a:xfrm>
            <a:off x="301752" y="987552"/>
            <a:ext cx="3874779" cy="338554"/>
          </a:xfrm>
          <a:prstGeom prst="rect">
            <a:avLst/>
          </a:prstGeom>
          <a:noFill/>
        </p:spPr>
        <p:txBody>
          <a:bodyPr wrap="none" rtlCol="0">
            <a:spAutoFit/>
          </a:bodyPr>
          <a:lstStyle/>
          <a:p>
            <a:r>
              <a:rPr lang="en-US" sz="1600" dirty="0">
                <a:latin typeface="Century" panose="02040604050505020304" pitchFamily="18" charset="0"/>
              </a:rPr>
              <a:t>Workflow management System (WMS)</a:t>
            </a:r>
          </a:p>
        </p:txBody>
      </p:sp>
      <p:pic>
        <p:nvPicPr>
          <p:cNvPr id="4" name="Picture 3">
            <a:extLst>
              <a:ext uri="{FF2B5EF4-FFF2-40B4-BE49-F238E27FC236}">
                <a16:creationId xmlns:a16="http://schemas.microsoft.com/office/drawing/2014/main" id="{3CB1DF53-949C-B24A-B920-B43CD87AEA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2920" y="1453714"/>
            <a:ext cx="1223010" cy="516382"/>
          </a:xfrm>
          <a:prstGeom prst="rect">
            <a:avLst/>
          </a:prstGeom>
        </p:spPr>
      </p:pic>
      <p:pic>
        <p:nvPicPr>
          <p:cNvPr id="8" name="Picture 7">
            <a:extLst>
              <a:ext uri="{FF2B5EF4-FFF2-40B4-BE49-F238E27FC236}">
                <a16:creationId xmlns:a16="http://schemas.microsoft.com/office/drawing/2014/main" id="{E343D5E0-55F8-DF4F-A03C-BD28358779BB}"/>
              </a:ext>
            </a:extLst>
          </p:cNvPr>
          <p:cNvPicPr>
            <a:picLocks noChangeAspect="1"/>
          </p:cNvPicPr>
          <p:nvPr/>
        </p:nvPicPr>
        <p:blipFill>
          <a:blip r:embed="rId4"/>
          <a:stretch>
            <a:fillRect/>
          </a:stretch>
        </p:blipFill>
        <p:spPr>
          <a:xfrm>
            <a:off x="2178050" y="1458187"/>
            <a:ext cx="958342" cy="511909"/>
          </a:xfrm>
          <a:prstGeom prst="rect">
            <a:avLst/>
          </a:prstGeom>
        </p:spPr>
      </p:pic>
      <p:sp>
        <p:nvSpPr>
          <p:cNvPr id="29" name="TextBox 28">
            <a:extLst>
              <a:ext uri="{FF2B5EF4-FFF2-40B4-BE49-F238E27FC236}">
                <a16:creationId xmlns:a16="http://schemas.microsoft.com/office/drawing/2014/main" id="{13B0D792-84F6-DC47-86F2-7B96B627A347}"/>
              </a:ext>
            </a:extLst>
          </p:cNvPr>
          <p:cNvSpPr txBox="1"/>
          <p:nvPr/>
        </p:nvSpPr>
        <p:spPr>
          <a:xfrm>
            <a:off x="5839968" y="987551"/>
            <a:ext cx="1915909" cy="369332"/>
          </a:xfrm>
          <a:prstGeom prst="rect">
            <a:avLst/>
          </a:prstGeom>
          <a:noFill/>
        </p:spPr>
        <p:txBody>
          <a:bodyPr wrap="none" rtlCol="0">
            <a:spAutoFit/>
          </a:bodyPr>
          <a:lstStyle/>
          <a:p>
            <a:r>
              <a:rPr lang="en-US" sz="1800" dirty="0">
                <a:latin typeface="Century" panose="02040604050505020304" pitchFamily="18" charset="0"/>
              </a:rPr>
              <a:t>Data Processing</a:t>
            </a:r>
          </a:p>
        </p:txBody>
      </p:sp>
      <p:pic>
        <p:nvPicPr>
          <p:cNvPr id="9" name="Picture 8">
            <a:extLst>
              <a:ext uri="{FF2B5EF4-FFF2-40B4-BE49-F238E27FC236}">
                <a16:creationId xmlns:a16="http://schemas.microsoft.com/office/drawing/2014/main" id="{75895F5F-548B-8E46-9C26-799656891B36}"/>
              </a:ext>
            </a:extLst>
          </p:cNvPr>
          <p:cNvPicPr>
            <a:picLocks noChangeAspect="1"/>
          </p:cNvPicPr>
          <p:nvPr/>
        </p:nvPicPr>
        <p:blipFill>
          <a:blip r:embed="rId5"/>
          <a:stretch>
            <a:fillRect/>
          </a:stretch>
        </p:blipFill>
        <p:spPr>
          <a:xfrm>
            <a:off x="5645598" y="1513404"/>
            <a:ext cx="984811" cy="397002"/>
          </a:xfrm>
          <a:prstGeom prst="rect">
            <a:avLst/>
          </a:prstGeom>
        </p:spPr>
      </p:pic>
      <p:pic>
        <p:nvPicPr>
          <p:cNvPr id="12" name="Picture 11">
            <a:extLst>
              <a:ext uri="{FF2B5EF4-FFF2-40B4-BE49-F238E27FC236}">
                <a16:creationId xmlns:a16="http://schemas.microsoft.com/office/drawing/2014/main" id="{3C6BB4F6-009F-DC46-83B2-19E163A47363}"/>
              </a:ext>
            </a:extLst>
          </p:cNvPr>
          <p:cNvPicPr>
            <a:picLocks noChangeAspect="1"/>
          </p:cNvPicPr>
          <p:nvPr/>
        </p:nvPicPr>
        <p:blipFill>
          <a:blip r:embed="rId6"/>
          <a:stretch>
            <a:fillRect/>
          </a:stretch>
        </p:blipFill>
        <p:spPr>
          <a:xfrm>
            <a:off x="6970127" y="1295328"/>
            <a:ext cx="738265" cy="738265"/>
          </a:xfrm>
          <a:prstGeom prst="rect">
            <a:avLst/>
          </a:prstGeom>
        </p:spPr>
      </p:pic>
      <p:sp>
        <p:nvSpPr>
          <p:cNvPr id="32" name="TextBox 31">
            <a:extLst>
              <a:ext uri="{FF2B5EF4-FFF2-40B4-BE49-F238E27FC236}">
                <a16:creationId xmlns:a16="http://schemas.microsoft.com/office/drawing/2014/main" id="{E5C3A4BD-DD27-5240-B4BB-C656B9D60EEC}"/>
              </a:ext>
            </a:extLst>
          </p:cNvPr>
          <p:cNvSpPr txBox="1"/>
          <p:nvPr/>
        </p:nvSpPr>
        <p:spPr>
          <a:xfrm>
            <a:off x="3332013" y="2752297"/>
            <a:ext cx="1885453" cy="369332"/>
          </a:xfrm>
          <a:prstGeom prst="rect">
            <a:avLst/>
          </a:prstGeom>
          <a:noFill/>
        </p:spPr>
        <p:txBody>
          <a:bodyPr wrap="none" rtlCol="0">
            <a:spAutoFit/>
          </a:bodyPr>
          <a:lstStyle/>
          <a:p>
            <a:r>
              <a:rPr lang="en-US" sz="1800" dirty="0">
                <a:latin typeface="Century" panose="02040604050505020304" pitchFamily="18" charset="0"/>
              </a:rPr>
              <a:t>ETL framework</a:t>
            </a:r>
          </a:p>
        </p:txBody>
      </p:sp>
      <p:sp>
        <p:nvSpPr>
          <p:cNvPr id="33" name="TextBox 32">
            <a:extLst>
              <a:ext uri="{FF2B5EF4-FFF2-40B4-BE49-F238E27FC236}">
                <a16:creationId xmlns:a16="http://schemas.microsoft.com/office/drawing/2014/main" id="{5E9D6E42-BAFF-8B44-8C79-552B48AC1C59}"/>
              </a:ext>
            </a:extLst>
          </p:cNvPr>
          <p:cNvSpPr txBox="1"/>
          <p:nvPr/>
        </p:nvSpPr>
        <p:spPr>
          <a:xfrm>
            <a:off x="3527221" y="3590002"/>
            <a:ext cx="663964" cy="261610"/>
          </a:xfrm>
          <a:prstGeom prst="rect">
            <a:avLst/>
          </a:prstGeom>
          <a:noFill/>
        </p:spPr>
        <p:txBody>
          <a:bodyPr wrap="none" rtlCol="0">
            <a:spAutoFit/>
          </a:bodyPr>
          <a:lstStyle/>
          <a:p>
            <a:r>
              <a:rPr lang="en-US" sz="1100" dirty="0">
                <a:latin typeface="Century" panose="02040604050505020304" pitchFamily="18" charset="0"/>
              </a:rPr>
              <a:t>Bonobo</a:t>
            </a:r>
          </a:p>
        </p:txBody>
      </p:sp>
      <p:sp>
        <p:nvSpPr>
          <p:cNvPr id="34" name="TextBox 33">
            <a:extLst>
              <a:ext uri="{FF2B5EF4-FFF2-40B4-BE49-F238E27FC236}">
                <a16:creationId xmlns:a16="http://schemas.microsoft.com/office/drawing/2014/main" id="{25C7C087-D446-8B4D-BD88-6E02FE3C159C}"/>
              </a:ext>
            </a:extLst>
          </p:cNvPr>
          <p:cNvSpPr txBox="1"/>
          <p:nvPr/>
        </p:nvSpPr>
        <p:spPr>
          <a:xfrm>
            <a:off x="4418250" y="3590002"/>
            <a:ext cx="537327" cy="261610"/>
          </a:xfrm>
          <a:prstGeom prst="rect">
            <a:avLst/>
          </a:prstGeom>
          <a:noFill/>
        </p:spPr>
        <p:txBody>
          <a:bodyPr wrap="none" rtlCol="0">
            <a:spAutoFit/>
          </a:bodyPr>
          <a:lstStyle/>
          <a:p>
            <a:r>
              <a:rPr lang="en-US" sz="1100" dirty="0">
                <a:latin typeface="Century" panose="02040604050505020304" pitchFamily="18" charset="0"/>
              </a:rPr>
              <a:t>Mara</a:t>
            </a:r>
          </a:p>
        </p:txBody>
      </p:sp>
      <p:pic>
        <p:nvPicPr>
          <p:cNvPr id="16" name="Picture 15">
            <a:extLst>
              <a:ext uri="{FF2B5EF4-FFF2-40B4-BE49-F238E27FC236}">
                <a16:creationId xmlns:a16="http://schemas.microsoft.com/office/drawing/2014/main" id="{2D9EC20A-D04F-C64D-B722-E87EB5AC9A82}"/>
              </a:ext>
            </a:extLst>
          </p:cNvPr>
          <p:cNvPicPr>
            <a:picLocks noChangeAspect="1"/>
          </p:cNvPicPr>
          <p:nvPr/>
        </p:nvPicPr>
        <p:blipFill>
          <a:blip r:embed="rId7">
            <a:clrChange>
              <a:clrFrom>
                <a:srgbClr val="F2F3F8"/>
              </a:clrFrom>
              <a:clrTo>
                <a:srgbClr val="F2F3F8">
                  <a:alpha val="0"/>
                </a:srgbClr>
              </a:clrTo>
            </a:clrChange>
          </a:blip>
          <a:stretch>
            <a:fillRect/>
          </a:stretch>
        </p:blipFill>
        <p:spPr>
          <a:xfrm>
            <a:off x="3549482" y="3088976"/>
            <a:ext cx="725257" cy="533680"/>
          </a:xfrm>
          <a:prstGeom prst="rect">
            <a:avLst/>
          </a:prstGeom>
        </p:spPr>
      </p:pic>
      <p:pic>
        <p:nvPicPr>
          <p:cNvPr id="18" name="Picture 17">
            <a:extLst>
              <a:ext uri="{FF2B5EF4-FFF2-40B4-BE49-F238E27FC236}">
                <a16:creationId xmlns:a16="http://schemas.microsoft.com/office/drawing/2014/main" id="{6D1B8531-F2A6-A844-B49F-98DA2F8B71BB}"/>
              </a:ext>
            </a:extLst>
          </p:cNvPr>
          <p:cNvPicPr>
            <a:picLocks noChangeAspect="1"/>
          </p:cNvPicPr>
          <p:nvPr/>
        </p:nvPicPr>
        <p:blipFill>
          <a:blip r:embed="rId8">
            <a:clrChange>
              <a:clrFrom>
                <a:srgbClr val="F2F3F8"/>
              </a:clrFrom>
              <a:clrTo>
                <a:srgbClr val="F2F3F8">
                  <a:alpha val="0"/>
                </a:srgbClr>
              </a:clrTo>
            </a:clrChange>
          </a:blip>
          <a:stretch>
            <a:fillRect/>
          </a:stretch>
        </p:blipFill>
        <p:spPr>
          <a:xfrm>
            <a:off x="4432119" y="3110414"/>
            <a:ext cx="523458" cy="523458"/>
          </a:xfrm>
          <a:prstGeom prst="rect">
            <a:avLst/>
          </a:prstGeom>
        </p:spPr>
      </p:pic>
    </p:spTree>
    <p:extLst>
      <p:ext uri="{BB962C8B-B14F-4D97-AF65-F5344CB8AC3E}">
        <p14:creationId xmlns:p14="http://schemas.microsoft.com/office/powerpoint/2010/main" val="1268557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TextBox 2">
            <a:extLst>
              <a:ext uri="{FF2B5EF4-FFF2-40B4-BE49-F238E27FC236}">
                <a16:creationId xmlns:a16="http://schemas.microsoft.com/office/drawing/2014/main" id="{C0D388A2-ED80-7149-BF61-54CF8FB266A9}"/>
              </a:ext>
            </a:extLst>
          </p:cNvPr>
          <p:cNvSpPr txBox="1"/>
          <p:nvPr/>
        </p:nvSpPr>
        <p:spPr>
          <a:xfrm>
            <a:off x="728962" y="722568"/>
            <a:ext cx="3357009" cy="307777"/>
          </a:xfrm>
          <a:prstGeom prst="rect">
            <a:avLst/>
          </a:prstGeom>
          <a:noFill/>
        </p:spPr>
        <p:txBody>
          <a:bodyPr wrap="none" rtlCol="0">
            <a:spAutoFit/>
          </a:bodyPr>
          <a:lstStyle/>
          <a:p>
            <a:r>
              <a:rPr lang="en-US" dirty="0"/>
              <a:t>The Message broker/Stream Processor</a:t>
            </a:r>
          </a:p>
        </p:txBody>
      </p:sp>
      <p:sp>
        <p:nvSpPr>
          <p:cNvPr id="5" name="TextBox 4">
            <a:extLst>
              <a:ext uri="{FF2B5EF4-FFF2-40B4-BE49-F238E27FC236}">
                <a16:creationId xmlns:a16="http://schemas.microsoft.com/office/drawing/2014/main" id="{2D673610-1BE7-714A-AE48-F19DCF45C2CA}"/>
              </a:ext>
            </a:extLst>
          </p:cNvPr>
          <p:cNvSpPr txBox="1"/>
          <p:nvPr/>
        </p:nvSpPr>
        <p:spPr>
          <a:xfrm>
            <a:off x="869639" y="1240515"/>
            <a:ext cx="3799438" cy="307777"/>
          </a:xfrm>
          <a:prstGeom prst="rect">
            <a:avLst/>
          </a:prstGeom>
          <a:noFill/>
        </p:spPr>
        <p:txBody>
          <a:bodyPr wrap="none" rtlCol="0">
            <a:spAutoFit/>
          </a:bodyPr>
          <a:lstStyle/>
          <a:p>
            <a:r>
              <a:rPr lang="en-US" dirty="0"/>
              <a:t>Apache </a:t>
            </a:r>
            <a:r>
              <a:rPr lang="en-US" dirty="0" err="1"/>
              <a:t>kafka</a:t>
            </a:r>
            <a:r>
              <a:rPr lang="en-US" dirty="0"/>
              <a:t>, Amazon Kinesis Data Streams</a:t>
            </a:r>
          </a:p>
        </p:txBody>
      </p:sp>
      <p:sp>
        <p:nvSpPr>
          <p:cNvPr id="6" name="TextBox 5">
            <a:extLst>
              <a:ext uri="{FF2B5EF4-FFF2-40B4-BE49-F238E27FC236}">
                <a16:creationId xmlns:a16="http://schemas.microsoft.com/office/drawing/2014/main" id="{35C2DD3B-86FC-9C4E-85DD-AD2AD4EDC267}"/>
              </a:ext>
            </a:extLst>
          </p:cNvPr>
          <p:cNvSpPr txBox="1"/>
          <p:nvPr/>
        </p:nvSpPr>
        <p:spPr>
          <a:xfrm>
            <a:off x="824878" y="1963083"/>
            <a:ext cx="2771913" cy="307777"/>
          </a:xfrm>
          <a:prstGeom prst="rect">
            <a:avLst/>
          </a:prstGeom>
          <a:noFill/>
        </p:spPr>
        <p:txBody>
          <a:bodyPr wrap="none" rtlCol="0">
            <a:spAutoFit/>
          </a:bodyPr>
          <a:lstStyle/>
          <a:p>
            <a:r>
              <a:rPr lang="en-US" dirty="0"/>
              <a:t>Batch and Real Time ETL Tools</a:t>
            </a:r>
          </a:p>
        </p:txBody>
      </p:sp>
      <p:sp>
        <p:nvSpPr>
          <p:cNvPr id="7" name="TextBox 6">
            <a:extLst>
              <a:ext uri="{FF2B5EF4-FFF2-40B4-BE49-F238E27FC236}">
                <a16:creationId xmlns:a16="http://schemas.microsoft.com/office/drawing/2014/main" id="{C1CC1416-B5B0-B74A-BB99-B26CE4E623A8}"/>
              </a:ext>
            </a:extLst>
          </p:cNvPr>
          <p:cNvSpPr txBox="1"/>
          <p:nvPr/>
        </p:nvSpPr>
        <p:spPr>
          <a:xfrm>
            <a:off x="952766" y="2679256"/>
            <a:ext cx="3520516" cy="307777"/>
          </a:xfrm>
          <a:prstGeom prst="rect">
            <a:avLst/>
          </a:prstGeom>
          <a:noFill/>
        </p:spPr>
        <p:txBody>
          <a:bodyPr wrap="none" rtlCol="0">
            <a:spAutoFit/>
          </a:bodyPr>
          <a:lstStyle/>
          <a:p>
            <a:r>
              <a:rPr lang="en-US" dirty="0"/>
              <a:t>Data Analytics/ Serverless Query Engine</a:t>
            </a:r>
          </a:p>
        </p:txBody>
      </p:sp>
      <p:sp>
        <p:nvSpPr>
          <p:cNvPr id="10" name="TextBox 9">
            <a:extLst>
              <a:ext uri="{FF2B5EF4-FFF2-40B4-BE49-F238E27FC236}">
                <a16:creationId xmlns:a16="http://schemas.microsoft.com/office/drawing/2014/main" id="{6A88F0BB-0784-A348-A63A-032ACD63293F}"/>
              </a:ext>
            </a:extLst>
          </p:cNvPr>
          <p:cNvSpPr txBox="1"/>
          <p:nvPr/>
        </p:nvSpPr>
        <p:spPr>
          <a:xfrm>
            <a:off x="1048683" y="3382641"/>
            <a:ext cx="2154757" cy="307777"/>
          </a:xfrm>
          <a:prstGeom prst="rect">
            <a:avLst/>
          </a:prstGeom>
          <a:noFill/>
        </p:spPr>
        <p:txBody>
          <a:bodyPr wrap="none" rtlCol="0">
            <a:spAutoFit/>
          </a:bodyPr>
          <a:lstStyle/>
          <a:p>
            <a:r>
              <a:rPr lang="en-US" dirty="0"/>
              <a:t>Streaming Data Storage</a:t>
            </a:r>
          </a:p>
        </p:txBody>
      </p:sp>
    </p:spTree>
    <p:extLst>
      <p:ext uri="{BB962C8B-B14F-4D97-AF65-F5344CB8AC3E}">
        <p14:creationId xmlns:p14="http://schemas.microsoft.com/office/powerpoint/2010/main" val="2847196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p:nvPr/>
        </p:nvSpPr>
        <p:spPr>
          <a:xfrm>
            <a:off x="90500" y="63175"/>
            <a:ext cx="2950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latin typeface="Oswald"/>
                <a:ea typeface="Oswald"/>
                <a:cs typeface="Oswald"/>
                <a:sym typeface="Oswald"/>
              </a:rPr>
              <a:t>Data Transform</a:t>
            </a:r>
            <a:endParaRPr sz="2100" dirty="0">
              <a:latin typeface="Oswald"/>
              <a:ea typeface="Oswald"/>
              <a:cs typeface="Oswald"/>
              <a:sym typeface="Oswald"/>
            </a:endParaRPr>
          </a:p>
        </p:txBody>
      </p:sp>
      <p:cxnSp>
        <p:nvCxnSpPr>
          <p:cNvPr id="145" name="Google Shape;145;p18"/>
          <p:cNvCxnSpPr/>
          <p:nvPr/>
        </p:nvCxnSpPr>
        <p:spPr>
          <a:xfrm rot="10800000" flipH="1">
            <a:off x="0" y="512775"/>
            <a:ext cx="9178800" cy="102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18"/>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18"/>
          <p:cNvSpPr/>
          <p:nvPr/>
        </p:nvSpPr>
        <p:spPr>
          <a:xfrm>
            <a:off x="90500" y="698425"/>
            <a:ext cx="8987100" cy="491700"/>
          </a:xfrm>
          <a:prstGeom prst="rect">
            <a:avLst/>
          </a:prstGeom>
          <a:solidFill>
            <a:schemeClr val="accent4"/>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100" b="1">
                <a:solidFill>
                  <a:srgbClr val="202124"/>
                </a:solidFill>
                <a:latin typeface="Nunito"/>
                <a:ea typeface="Nunito"/>
                <a:cs typeface="Nunito"/>
                <a:sym typeface="Nunito"/>
              </a:rPr>
              <a:t>Data analysis</a:t>
            </a:r>
            <a:r>
              <a:rPr lang="en" sz="1100">
                <a:solidFill>
                  <a:srgbClr val="202124"/>
                </a:solidFill>
                <a:latin typeface="Nunito"/>
                <a:ea typeface="Nunito"/>
                <a:cs typeface="Nunito"/>
                <a:sym typeface="Nunito"/>
              </a:rPr>
              <a:t> is defined as a process of cleaning, transforming, and modeling data to discover useful information for business decision-making. The purpose of Data Analysis is to extract useful information from data and taking the decision based upon the data analysis.</a:t>
            </a:r>
            <a:endParaRPr sz="1200">
              <a:latin typeface="Nunito"/>
              <a:ea typeface="Nunito"/>
              <a:cs typeface="Nunito"/>
              <a:sym typeface="Nunito"/>
            </a:endParaRPr>
          </a:p>
        </p:txBody>
      </p:sp>
      <p:pic>
        <p:nvPicPr>
          <p:cNvPr id="148" name="Google Shape;148;p18"/>
          <p:cNvPicPr preferRelativeResize="0"/>
          <p:nvPr/>
        </p:nvPicPr>
        <p:blipFill rotWithShape="1">
          <a:blip r:embed="rId3">
            <a:alphaModFix/>
          </a:blip>
          <a:srcRect b="10378"/>
          <a:stretch/>
        </p:blipFill>
        <p:spPr>
          <a:xfrm>
            <a:off x="1822057" y="72825"/>
            <a:ext cx="383422" cy="390650"/>
          </a:xfrm>
          <a:prstGeom prst="rect">
            <a:avLst/>
          </a:prstGeom>
          <a:noFill/>
          <a:ln>
            <a:noFill/>
          </a:ln>
        </p:spPr>
      </p:pic>
      <p:sp>
        <p:nvSpPr>
          <p:cNvPr id="149" name="Google Shape;149;p18"/>
          <p:cNvSpPr/>
          <p:nvPr/>
        </p:nvSpPr>
        <p:spPr>
          <a:xfrm>
            <a:off x="307975" y="1317475"/>
            <a:ext cx="4371900" cy="37461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dirty="0">
                <a:latin typeface="Alata"/>
                <a:ea typeface="Alata"/>
                <a:cs typeface="Alata"/>
                <a:sym typeface="Alata"/>
              </a:rPr>
              <a:t>Data cleaning &amp; transforming</a:t>
            </a:r>
            <a:endParaRPr sz="1300" dirty="0">
              <a:latin typeface="Alata"/>
              <a:ea typeface="Alata"/>
              <a:cs typeface="Alata"/>
              <a:sym typeface="Alata"/>
            </a:endParaRPr>
          </a:p>
          <a:p>
            <a:pPr marL="0" lvl="0" indent="0" algn="ctr" rtl="0">
              <a:lnSpc>
                <a:spcPct val="100000"/>
              </a:lnSpc>
              <a:spcBef>
                <a:spcPts val="0"/>
              </a:spcBef>
              <a:spcAft>
                <a:spcPts val="0"/>
              </a:spcAft>
              <a:buNone/>
            </a:pPr>
            <a:endParaRPr sz="1000" dirty="0">
              <a:latin typeface="Alata"/>
              <a:ea typeface="Alata"/>
              <a:cs typeface="Alata"/>
              <a:sym typeface="Alata"/>
            </a:endParaRPr>
          </a:p>
          <a:p>
            <a:pPr marL="0" lvl="0" indent="0" algn="ctr" rtl="0">
              <a:lnSpc>
                <a:spcPct val="100000"/>
              </a:lnSpc>
              <a:spcBef>
                <a:spcPts val="0"/>
              </a:spcBef>
              <a:spcAft>
                <a:spcPts val="0"/>
              </a:spcAft>
              <a:buNone/>
            </a:pPr>
            <a:r>
              <a:rPr lang="en" sz="1000" i="1" dirty="0"/>
              <a:t> “The accuracy of the results of analysis depends on the quality of data” </a:t>
            </a:r>
            <a:endParaRPr sz="1000" i="1" dirty="0"/>
          </a:p>
          <a:p>
            <a:pPr marL="0" lvl="0" indent="0" algn="ctr" rtl="0">
              <a:lnSpc>
                <a:spcPct val="100000"/>
              </a:lnSpc>
              <a:spcBef>
                <a:spcPts val="0"/>
              </a:spcBef>
              <a:spcAft>
                <a:spcPts val="0"/>
              </a:spcAft>
              <a:buNone/>
            </a:pPr>
            <a:endParaRPr sz="1000" i="1" dirty="0"/>
          </a:p>
          <a:p>
            <a:pPr marL="0" lvl="0" indent="0" algn="l" rtl="0">
              <a:lnSpc>
                <a:spcPct val="100000"/>
              </a:lnSpc>
              <a:spcBef>
                <a:spcPts val="0"/>
              </a:spcBef>
              <a:spcAft>
                <a:spcPts val="0"/>
              </a:spcAft>
              <a:buNone/>
            </a:pPr>
            <a:r>
              <a:rPr lang="en" sz="950" dirty="0">
                <a:latin typeface="Nunito"/>
                <a:ea typeface="Nunito"/>
                <a:cs typeface="Nunito"/>
                <a:sym typeface="Nunito"/>
              </a:rPr>
              <a:t>Clean data is accurate, complete, and in a format that is ready to analyze. Characteristics of clean data include data that are:</a:t>
            </a:r>
            <a:endParaRPr sz="950" dirty="0">
              <a:latin typeface="Nunito"/>
              <a:ea typeface="Nunito"/>
              <a:cs typeface="Nunito"/>
              <a:sym typeface="Nunito"/>
            </a:endParaRPr>
          </a:p>
          <a:p>
            <a:pPr marL="228600" lvl="0" indent="-23177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Free of duplicate rows/values</a:t>
            </a:r>
            <a:endParaRPr sz="950" dirty="0">
              <a:latin typeface="Nunito"/>
              <a:ea typeface="Nunito"/>
              <a:cs typeface="Nunito"/>
              <a:sym typeface="Nunito"/>
            </a:endParaRPr>
          </a:p>
          <a:p>
            <a:pPr marL="228600" lvl="0" indent="-23177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Error-free (e.g. free of misspellings)</a:t>
            </a:r>
            <a:endParaRPr sz="950" dirty="0">
              <a:latin typeface="Nunito"/>
              <a:ea typeface="Nunito"/>
              <a:cs typeface="Nunito"/>
              <a:sym typeface="Nunito"/>
            </a:endParaRPr>
          </a:p>
          <a:p>
            <a:pPr marL="228600" lvl="0" indent="-23177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Relevant (e.g. free of special characters)</a:t>
            </a:r>
            <a:endParaRPr sz="950" dirty="0">
              <a:latin typeface="Nunito"/>
              <a:ea typeface="Nunito"/>
              <a:cs typeface="Nunito"/>
              <a:sym typeface="Nunito"/>
            </a:endParaRPr>
          </a:p>
          <a:p>
            <a:pPr marL="228600" lvl="0" indent="-23177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The appropriate data type for analysis</a:t>
            </a:r>
            <a:endParaRPr sz="950" dirty="0">
              <a:latin typeface="Nunito"/>
              <a:ea typeface="Nunito"/>
              <a:cs typeface="Nunito"/>
              <a:sym typeface="Nunito"/>
            </a:endParaRPr>
          </a:p>
          <a:p>
            <a:pPr marL="228600" lvl="0" indent="-23177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Free of outliers (or only contain outliers have been identified/understood), </a:t>
            </a:r>
            <a:endParaRPr sz="950" dirty="0">
              <a:latin typeface="Nunito"/>
              <a:ea typeface="Nunito"/>
              <a:cs typeface="Nunito"/>
              <a:sym typeface="Nunito"/>
            </a:endParaRPr>
          </a:p>
          <a:p>
            <a:pPr marL="228600" lvl="0" indent="-23177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Follows a “tidy data” structure</a:t>
            </a:r>
            <a:endParaRPr sz="950" dirty="0">
              <a:latin typeface="Nunito"/>
              <a:ea typeface="Nunito"/>
              <a:cs typeface="Nunito"/>
              <a:sym typeface="Nunito"/>
            </a:endParaRPr>
          </a:p>
          <a:p>
            <a:pPr marL="457200" lvl="0" indent="0" algn="l" rtl="0">
              <a:lnSpc>
                <a:spcPct val="100000"/>
              </a:lnSpc>
              <a:spcBef>
                <a:spcPts val="0"/>
              </a:spcBef>
              <a:spcAft>
                <a:spcPts val="0"/>
              </a:spcAft>
              <a:buNone/>
            </a:pPr>
            <a:endParaRPr sz="950" dirty="0">
              <a:latin typeface="Nunito"/>
              <a:ea typeface="Nunito"/>
              <a:cs typeface="Nunito"/>
              <a:sym typeface="Nunito"/>
            </a:endParaRPr>
          </a:p>
          <a:p>
            <a:pPr marL="0" lvl="0" indent="0" algn="l" rtl="0">
              <a:lnSpc>
                <a:spcPct val="100000"/>
              </a:lnSpc>
              <a:spcBef>
                <a:spcPts val="0"/>
              </a:spcBef>
              <a:spcAft>
                <a:spcPts val="0"/>
              </a:spcAft>
              <a:buNone/>
            </a:pPr>
            <a:r>
              <a:rPr lang="en" sz="950" dirty="0">
                <a:latin typeface="Nunito"/>
                <a:ea typeface="Nunito"/>
                <a:cs typeface="Nunito"/>
                <a:sym typeface="Nunito"/>
              </a:rPr>
              <a:t>Common symptoms of messy data include data that contain:</a:t>
            </a:r>
            <a:endParaRPr sz="950" dirty="0">
              <a:latin typeface="Nunito"/>
              <a:ea typeface="Nunito"/>
              <a:cs typeface="Nunito"/>
              <a:sym typeface="Nunito"/>
            </a:endParaRPr>
          </a:p>
          <a:p>
            <a:pPr marL="171450" lvl="0" indent="-17462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Special characters (e.g. commas in numeric values)</a:t>
            </a:r>
            <a:endParaRPr sz="950" dirty="0">
              <a:latin typeface="Nunito"/>
              <a:ea typeface="Nunito"/>
              <a:cs typeface="Nunito"/>
              <a:sym typeface="Nunito"/>
            </a:endParaRPr>
          </a:p>
          <a:p>
            <a:pPr marL="171450" lvl="0" indent="-17462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Numeric values stored as text/character data types</a:t>
            </a:r>
            <a:endParaRPr sz="950" dirty="0">
              <a:latin typeface="Nunito"/>
              <a:ea typeface="Nunito"/>
              <a:cs typeface="Nunito"/>
              <a:sym typeface="Nunito"/>
            </a:endParaRPr>
          </a:p>
          <a:p>
            <a:pPr marL="171450" lvl="0" indent="-17462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Duplicate rows</a:t>
            </a:r>
            <a:endParaRPr sz="950" dirty="0">
              <a:latin typeface="Nunito"/>
              <a:ea typeface="Nunito"/>
              <a:cs typeface="Nunito"/>
              <a:sym typeface="Nunito"/>
            </a:endParaRPr>
          </a:p>
          <a:p>
            <a:pPr marL="171450" lvl="0" indent="-17462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Misspellings</a:t>
            </a:r>
            <a:endParaRPr sz="950" dirty="0">
              <a:latin typeface="Nunito"/>
              <a:ea typeface="Nunito"/>
              <a:cs typeface="Nunito"/>
              <a:sym typeface="Nunito"/>
            </a:endParaRPr>
          </a:p>
          <a:p>
            <a:pPr marL="171450" lvl="0" indent="-17462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Inaccuracies</a:t>
            </a:r>
            <a:endParaRPr sz="950" dirty="0">
              <a:latin typeface="Nunito"/>
              <a:ea typeface="Nunito"/>
              <a:cs typeface="Nunito"/>
              <a:sym typeface="Nunito"/>
            </a:endParaRPr>
          </a:p>
          <a:p>
            <a:pPr marL="171450" lvl="0" indent="-17462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White space</a:t>
            </a:r>
            <a:endParaRPr sz="950" dirty="0">
              <a:latin typeface="Nunito"/>
              <a:ea typeface="Nunito"/>
              <a:cs typeface="Nunito"/>
              <a:sym typeface="Nunito"/>
            </a:endParaRPr>
          </a:p>
          <a:p>
            <a:pPr marL="171450" lvl="0" indent="-17462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Missing data</a:t>
            </a:r>
            <a:endParaRPr sz="950" dirty="0">
              <a:latin typeface="Nunito"/>
              <a:ea typeface="Nunito"/>
              <a:cs typeface="Nunito"/>
              <a:sym typeface="Nunito"/>
            </a:endParaRPr>
          </a:p>
          <a:p>
            <a:pPr marL="171450" lvl="0" indent="-174625" algn="l" rtl="0">
              <a:lnSpc>
                <a:spcPct val="100000"/>
              </a:lnSpc>
              <a:spcBef>
                <a:spcPts val="0"/>
              </a:spcBef>
              <a:spcAft>
                <a:spcPts val="0"/>
              </a:spcAft>
              <a:buClr>
                <a:srgbClr val="000000"/>
              </a:buClr>
              <a:buSzPts val="950"/>
              <a:buFont typeface="Nunito"/>
              <a:buChar char="●"/>
            </a:pPr>
            <a:r>
              <a:rPr lang="en" sz="950" dirty="0">
                <a:latin typeface="Nunito"/>
                <a:ea typeface="Nunito"/>
                <a:cs typeface="Nunito"/>
                <a:sym typeface="Nunito"/>
              </a:rPr>
              <a:t>Zeros instead of null values</a:t>
            </a:r>
            <a:endParaRPr sz="950" dirty="0">
              <a:latin typeface="Alata"/>
              <a:ea typeface="Alata"/>
              <a:cs typeface="Alata"/>
              <a:sym typeface="Alata"/>
            </a:endParaRPr>
          </a:p>
        </p:txBody>
      </p:sp>
      <p:sp>
        <p:nvSpPr>
          <p:cNvPr id="150" name="Google Shape;150;p18"/>
          <p:cNvSpPr/>
          <p:nvPr/>
        </p:nvSpPr>
        <p:spPr>
          <a:xfrm>
            <a:off x="4905000" y="1317475"/>
            <a:ext cx="4101900" cy="1868700"/>
          </a:xfrm>
          <a:prstGeom prst="rect">
            <a:avLst/>
          </a:prstGeom>
          <a:solidFill>
            <a:srgbClr val="D7C8FF"/>
          </a:solidFill>
          <a:ln w="9525" cap="flat" cmpd="sng">
            <a:solidFill>
              <a:srgbClr val="9771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dirty="0">
                <a:latin typeface="Alata"/>
                <a:ea typeface="Alata"/>
                <a:cs typeface="Alata"/>
                <a:sym typeface="Alata"/>
              </a:rPr>
              <a:t>Data cleaning &amp; transforming tools</a:t>
            </a:r>
            <a:endParaRPr sz="1300" dirty="0">
              <a:latin typeface="Alata"/>
              <a:ea typeface="Alata"/>
              <a:cs typeface="Alata"/>
              <a:sym typeface="Alata"/>
            </a:endParaRPr>
          </a:p>
          <a:p>
            <a:pPr marL="0" lvl="0" indent="0" algn="ctr" rtl="0">
              <a:lnSpc>
                <a:spcPct val="100000"/>
              </a:lnSpc>
              <a:spcBef>
                <a:spcPts val="0"/>
              </a:spcBef>
              <a:spcAft>
                <a:spcPts val="0"/>
              </a:spcAft>
              <a:buNone/>
            </a:pPr>
            <a:endParaRPr sz="1300" dirty="0">
              <a:latin typeface="Alata"/>
              <a:ea typeface="Alata"/>
              <a:cs typeface="Alata"/>
              <a:sym typeface="Alata"/>
            </a:endParaRPr>
          </a:p>
          <a:p>
            <a:pPr marL="0" lvl="0" indent="0" algn="l" rtl="0">
              <a:lnSpc>
                <a:spcPct val="100000"/>
              </a:lnSpc>
              <a:spcBef>
                <a:spcPts val="0"/>
              </a:spcBef>
              <a:spcAft>
                <a:spcPts val="0"/>
              </a:spcAft>
              <a:buNone/>
            </a:pPr>
            <a:r>
              <a:rPr lang="en" sz="1100" dirty="0">
                <a:latin typeface="Nunito"/>
                <a:ea typeface="Nunito"/>
                <a:cs typeface="Nunito"/>
                <a:sym typeface="Nunito"/>
              </a:rPr>
              <a:t>In Python, we use many packages to deal with messy data. Such as:</a:t>
            </a:r>
            <a:endParaRPr sz="1100" dirty="0">
              <a:latin typeface="Nunito"/>
              <a:ea typeface="Nunito"/>
              <a:cs typeface="Nunito"/>
              <a:sym typeface="Nunito"/>
            </a:endParaRPr>
          </a:p>
          <a:p>
            <a:pPr marL="0" lvl="0" indent="0" algn="l" rtl="0">
              <a:lnSpc>
                <a:spcPct val="100000"/>
              </a:lnSpc>
              <a:spcBef>
                <a:spcPts val="0"/>
              </a:spcBef>
              <a:spcAft>
                <a:spcPts val="0"/>
              </a:spcAft>
              <a:buNone/>
            </a:pPr>
            <a:r>
              <a:rPr lang="en-US" sz="1100" b="1" dirty="0">
                <a:latin typeface="Nunito"/>
                <a:ea typeface="Nunito"/>
                <a:cs typeface="Nunito"/>
                <a:sym typeface="Nunito"/>
              </a:rPr>
              <a:t>Pandas</a:t>
            </a:r>
            <a:endParaRPr sz="1100" b="1" dirty="0">
              <a:latin typeface="Nunito"/>
              <a:ea typeface="Nunito"/>
              <a:cs typeface="Nunito"/>
              <a:sym typeface="Nunito"/>
            </a:endParaRPr>
          </a:p>
          <a:p>
            <a:pPr marL="0" lvl="0" indent="0" algn="l" rtl="0">
              <a:lnSpc>
                <a:spcPct val="100000"/>
              </a:lnSpc>
              <a:spcBef>
                <a:spcPts val="0"/>
              </a:spcBef>
              <a:spcAft>
                <a:spcPts val="0"/>
              </a:spcAft>
              <a:buNone/>
            </a:pPr>
            <a:r>
              <a:rPr lang="en-US" sz="1100" b="1" dirty="0">
                <a:latin typeface="Nunito"/>
                <a:ea typeface="Nunito"/>
                <a:cs typeface="Nunito"/>
                <a:sym typeface="Nunito"/>
              </a:rPr>
              <a:t>Matplotlib</a:t>
            </a:r>
            <a:endParaRPr sz="1100" b="1" dirty="0">
              <a:latin typeface="Nunito"/>
              <a:ea typeface="Nunito"/>
              <a:cs typeface="Nunito"/>
              <a:sym typeface="Nunito"/>
            </a:endParaRPr>
          </a:p>
          <a:p>
            <a:pPr marL="0" lvl="0" indent="0" algn="l" rtl="0">
              <a:lnSpc>
                <a:spcPct val="100000"/>
              </a:lnSpc>
              <a:spcBef>
                <a:spcPts val="0"/>
              </a:spcBef>
              <a:spcAft>
                <a:spcPts val="0"/>
              </a:spcAft>
              <a:buNone/>
            </a:pPr>
            <a:r>
              <a:rPr lang="en-US" sz="1100" b="1" dirty="0">
                <a:latin typeface="Nunito"/>
                <a:ea typeface="Nunito"/>
                <a:cs typeface="Nunito"/>
                <a:sym typeface="Nunito"/>
              </a:rPr>
              <a:t>D</a:t>
            </a:r>
            <a:r>
              <a:rPr lang="en" sz="1100" b="1" dirty="0" err="1">
                <a:latin typeface="Nunito"/>
                <a:ea typeface="Nunito"/>
                <a:cs typeface="Nunito"/>
                <a:sym typeface="Nunito"/>
              </a:rPr>
              <a:t>atacleaner</a:t>
            </a:r>
            <a:endParaRPr sz="1100" b="1" dirty="0">
              <a:latin typeface="Nunito"/>
              <a:ea typeface="Nunito"/>
              <a:cs typeface="Nunito"/>
              <a:sym typeface="Nunito"/>
            </a:endParaRPr>
          </a:p>
          <a:p>
            <a:pPr marL="0" lvl="0" indent="0" algn="l" rtl="0">
              <a:lnSpc>
                <a:spcPct val="100000"/>
              </a:lnSpc>
              <a:spcBef>
                <a:spcPts val="0"/>
              </a:spcBef>
              <a:spcAft>
                <a:spcPts val="0"/>
              </a:spcAft>
              <a:buNone/>
            </a:pPr>
            <a:r>
              <a:rPr lang="en" sz="1100" b="1" dirty="0" err="1">
                <a:latin typeface="Nunito"/>
                <a:ea typeface="Nunito"/>
                <a:cs typeface="Nunito"/>
                <a:sym typeface="Nunito"/>
              </a:rPr>
              <a:t>PrettyPandas</a:t>
            </a:r>
            <a:endParaRPr sz="1100" b="1" dirty="0">
              <a:latin typeface="Nunito"/>
              <a:ea typeface="Nunito"/>
              <a:cs typeface="Nunito"/>
              <a:sym typeface="Nunito"/>
            </a:endParaRPr>
          </a:p>
          <a:p>
            <a:pPr marL="0" lvl="0" indent="0" algn="l" rtl="0">
              <a:lnSpc>
                <a:spcPct val="100000"/>
              </a:lnSpc>
              <a:spcBef>
                <a:spcPts val="0"/>
              </a:spcBef>
              <a:spcAft>
                <a:spcPts val="0"/>
              </a:spcAft>
              <a:buNone/>
            </a:pPr>
            <a:r>
              <a:rPr lang="en-US" sz="1100" b="1" dirty="0" err="1">
                <a:latin typeface="Nunito"/>
                <a:ea typeface="Nunito"/>
                <a:cs typeface="Nunito"/>
                <a:sym typeface="Nunito"/>
              </a:rPr>
              <a:t>Scrubadub</a:t>
            </a:r>
            <a:endParaRPr lang="en-US" sz="1100" b="1" dirty="0">
              <a:latin typeface="Nunito"/>
              <a:ea typeface="Nunito"/>
              <a:cs typeface="Nunito"/>
              <a:sym typeface="Nunito"/>
            </a:endParaRPr>
          </a:p>
          <a:p>
            <a:pPr marL="0" lvl="0" indent="0" algn="l" rtl="0">
              <a:lnSpc>
                <a:spcPct val="100000"/>
              </a:lnSpc>
              <a:spcBef>
                <a:spcPts val="0"/>
              </a:spcBef>
              <a:spcAft>
                <a:spcPts val="0"/>
              </a:spcAft>
              <a:buNone/>
            </a:pPr>
            <a:r>
              <a:rPr lang="en-US" sz="1100" b="1" dirty="0" err="1">
                <a:latin typeface="Nunito"/>
                <a:ea typeface="Nunito"/>
                <a:cs typeface="Nunito"/>
                <a:sym typeface="Nunito"/>
              </a:rPr>
              <a:t>Numpy</a:t>
            </a:r>
            <a:endParaRPr sz="1100" b="1" dirty="0">
              <a:latin typeface="Nunito"/>
              <a:ea typeface="Nunito"/>
              <a:cs typeface="Nunito"/>
              <a:sym typeface="Nunito"/>
            </a:endParaRPr>
          </a:p>
        </p:txBody>
      </p:sp>
      <p:pic>
        <p:nvPicPr>
          <p:cNvPr id="151" name="Google Shape;151;p18"/>
          <p:cNvPicPr preferRelativeResize="0"/>
          <p:nvPr/>
        </p:nvPicPr>
        <p:blipFill rotWithShape="1">
          <a:blip r:embed="rId4">
            <a:clrChange>
              <a:clrFrom>
                <a:srgbClr val="ABD6FF"/>
              </a:clrFrom>
              <a:clrTo>
                <a:srgbClr val="ABD6FF">
                  <a:alpha val="0"/>
                </a:srgbClr>
              </a:clrTo>
            </a:clrChange>
            <a:alphaModFix/>
          </a:blip>
          <a:srcRect l="5383" r="8066"/>
          <a:stretch/>
        </p:blipFill>
        <p:spPr>
          <a:xfrm>
            <a:off x="5599350" y="3314150"/>
            <a:ext cx="3028250" cy="1749425"/>
          </a:xfrm>
          <a:prstGeom prst="rect">
            <a:avLst/>
          </a:prstGeom>
          <a:noFill/>
          <a:ln>
            <a:noFill/>
          </a:ln>
        </p:spPr>
      </p:pic>
      <p:pic>
        <p:nvPicPr>
          <p:cNvPr id="2" name="Picture 1">
            <a:extLst>
              <a:ext uri="{FF2B5EF4-FFF2-40B4-BE49-F238E27FC236}">
                <a16:creationId xmlns:a16="http://schemas.microsoft.com/office/drawing/2014/main" id="{7BAB8EE6-D8C1-C749-B44C-BCE2062CDBF7}"/>
              </a:ext>
            </a:extLst>
          </p:cNvPr>
          <p:cNvPicPr>
            <a:picLocks noChangeAspect="1"/>
          </p:cNvPicPr>
          <p:nvPr/>
        </p:nvPicPr>
        <p:blipFill>
          <a:blip r:embed="rId5"/>
          <a:stretch>
            <a:fillRect/>
          </a:stretch>
        </p:blipFill>
        <p:spPr>
          <a:xfrm>
            <a:off x="6507353" y="2103782"/>
            <a:ext cx="734475" cy="296085"/>
          </a:xfrm>
          <a:prstGeom prst="rect">
            <a:avLst/>
          </a:prstGeom>
        </p:spPr>
      </p:pic>
      <p:pic>
        <p:nvPicPr>
          <p:cNvPr id="3" name="Picture 2">
            <a:extLst>
              <a:ext uri="{FF2B5EF4-FFF2-40B4-BE49-F238E27FC236}">
                <a16:creationId xmlns:a16="http://schemas.microsoft.com/office/drawing/2014/main" id="{D3EDB22A-4355-CB4A-9967-6C43C34924C3}"/>
              </a:ext>
            </a:extLst>
          </p:cNvPr>
          <p:cNvPicPr>
            <a:picLocks noChangeAspect="1"/>
          </p:cNvPicPr>
          <p:nvPr/>
        </p:nvPicPr>
        <p:blipFill>
          <a:blip r:embed="rId6"/>
          <a:stretch>
            <a:fillRect/>
          </a:stretch>
        </p:blipFill>
        <p:spPr>
          <a:xfrm>
            <a:off x="7831095" y="2020962"/>
            <a:ext cx="461726" cy="461726"/>
          </a:xfrm>
          <a:prstGeom prst="rect">
            <a:avLst/>
          </a:prstGeom>
        </p:spPr>
      </p:pic>
      <p:pic>
        <p:nvPicPr>
          <p:cNvPr id="4" name="Picture 3">
            <a:extLst>
              <a:ext uri="{FF2B5EF4-FFF2-40B4-BE49-F238E27FC236}">
                <a16:creationId xmlns:a16="http://schemas.microsoft.com/office/drawing/2014/main" id="{B8A9CCFD-F66F-2440-83F7-A8CC28596E94}"/>
              </a:ext>
            </a:extLst>
          </p:cNvPr>
          <p:cNvPicPr>
            <a:picLocks noChangeAspect="1"/>
          </p:cNvPicPr>
          <p:nvPr/>
        </p:nvPicPr>
        <p:blipFill>
          <a:blip r:embed="rId7"/>
          <a:stretch>
            <a:fillRect/>
          </a:stretch>
        </p:blipFill>
        <p:spPr>
          <a:xfrm>
            <a:off x="6726280" y="2469901"/>
            <a:ext cx="1438584" cy="6462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27BE6"/>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449125" y="467900"/>
            <a:ext cx="50448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bg1"/>
                </a:solidFill>
                <a:latin typeface="Oswald"/>
                <a:ea typeface="Oswald"/>
                <a:cs typeface="Oswald"/>
                <a:sym typeface="Oswald"/>
              </a:rPr>
              <a:t>Data Analytics is the process by which businesses/organizations use statistical methods and technologies for analyzing historical data in order to gain new insight and improve strategic decision-making and also make predictions.</a:t>
            </a:r>
            <a:endParaRPr sz="1800" dirty="0">
              <a:solidFill>
                <a:schemeClr val="bg1"/>
              </a:solidFill>
              <a:latin typeface="Oswald"/>
              <a:ea typeface="Oswald"/>
              <a:cs typeface="Oswald"/>
              <a:sym typeface="Oswald"/>
            </a:endParaRPr>
          </a:p>
        </p:txBody>
      </p:sp>
      <p:pic>
        <p:nvPicPr>
          <p:cNvPr id="61" name="Google Shape;61;p14"/>
          <p:cNvPicPr preferRelativeResize="0"/>
          <p:nvPr/>
        </p:nvPicPr>
        <p:blipFill rotWithShape="1">
          <a:blip r:embed="rId3">
            <a:alphaModFix/>
          </a:blip>
          <a:srcRect l="12257" t="10700" b="16603"/>
          <a:stretch/>
        </p:blipFill>
        <p:spPr>
          <a:xfrm>
            <a:off x="5444050" y="120800"/>
            <a:ext cx="3631525" cy="2256575"/>
          </a:xfrm>
          <a:prstGeom prst="rect">
            <a:avLst/>
          </a:prstGeom>
          <a:noFill/>
          <a:ln>
            <a:noFill/>
          </a:ln>
        </p:spPr>
      </p:pic>
      <p:pic>
        <p:nvPicPr>
          <p:cNvPr id="62" name="Google Shape;62;p14"/>
          <p:cNvPicPr preferRelativeResize="0"/>
          <p:nvPr/>
        </p:nvPicPr>
        <p:blipFill rotWithShape="1">
          <a:blip r:embed="rId4">
            <a:alphaModFix/>
          </a:blip>
          <a:srcRect t="34645" r="24029" b="48320"/>
          <a:stretch/>
        </p:blipFill>
        <p:spPr>
          <a:xfrm>
            <a:off x="944401" y="2644725"/>
            <a:ext cx="6456625" cy="1127975"/>
          </a:xfrm>
          <a:prstGeom prst="rect">
            <a:avLst/>
          </a:prstGeom>
          <a:noFill/>
          <a:ln>
            <a:noFill/>
          </a:ln>
        </p:spPr>
      </p:pic>
      <p:pic>
        <p:nvPicPr>
          <p:cNvPr id="63" name="Google Shape;63;p14"/>
          <p:cNvPicPr preferRelativeResize="0"/>
          <p:nvPr/>
        </p:nvPicPr>
        <p:blipFill>
          <a:blip r:embed="rId5">
            <a:alphaModFix/>
          </a:blip>
          <a:stretch>
            <a:fillRect/>
          </a:stretch>
        </p:blipFill>
        <p:spPr>
          <a:xfrm>
            <a:off x="1766150" y="2925650"/>
            <a:ext cx="699300" cy="482850"/>
          </a:xfrm>
          <a:prstGeom prst="rect">
            <a:avLst/>
          </a:prstGeom>
          <a:noFill/>
          <a:ln>
            <a:noFill/>
          </a:ln>
        </p:spPr>
      </p:pic>
      <p:pic>
        <p:nvPicPr>
          <p:cNvPr id="64" name="Google Shape;64;p14"/>
          <p:cNvPicPr preferRelativeResize="0"/>
          <p:nvPr/>
        </p:nvPicPr>
        <p:blipFill>
          <a:blip r:embed="rId6">
            <a:alphaModFix/>
          </a:blip>
          <a:stretch>
            <a:fillRect/>
          </a:stretch>
        </p:blipFill>
        <p:spPr>
          <a:xfrm>
            <a:off x="1878863" y="2890810"/>
            <a:ext cx="635825" cy="635825"/>
          </a:xfrm>
          <a:prstGeom prst="rect">
            <a:avLst/>
          </a:prstGeom>
          <a:noFill/>
          <a:ln>
            <a:noFill/>
          </a:ln>
        </p:spPr>
      </p:pic>
      <p:sp>
        <p:nvSpPr>
          <p:cNvPr id="65" name="Google Shape;65;p14"/>
          <p:cNvSpPr txBox="1"/>
          <p:nvPr/>
        </p:nvSpPr>
        <p:spPr>
          <a:xfrm>
            <a:off x="1427600" y="3644175"/>
            <a:ext cx="1188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bg1"/>
                </a:solidFill>
                <a:latin typeface="Oswald"/>
                <a:ea typeface="Oswald"/>
                <a:cs typeface="Oswald"/>
                <a:sym typeface="Oswald"/>
              </a:rPr>
              <a:t>Data Collection</a:t>
            </a:r>
            <a:endParaRPr sz="1900" dirty="0">
              <a:solidFill>
                <a:schemeClr val="bg1"/>
              </a:solidFill>
              <a:latin typeface="Oswald"/>
              <a:ea typeface="Oswald"/>
              <a:cs typeface="Oswald"/>
              <a:sym typeface="Oswald"/>
            </a:endParaRPr>
          </a:p>
        </p:txBody>
      </p:sp>
      <p:pic>
        <p:nvPicPr>
          <p:cNvPr id="66" name="Google Shape;66;p14"/>
          <p:cNvPicPr preferRelativeResize="0"/>
          <p:nvPr/>
        </p:nvPicPr>
        <p:blipFill>
          <a:blip r:embed="rId7">
            <a:alphaModFix/>
          </a:blip>
          <a:stretch>
            <a:fillRect/>
          </a:stretch>
        </p:blipFill>
        <p:spPr>
          <a:xfrm>
            <a:off x="3416900" y="2798575"/>
            <a:ext cx="572225" cy="769500"/>
          </a:xfrm>
          <a:prstGeom prst="rect">
            <a:avLst/>
          </a:prstGeom>
          <a:noFill/>
          <a:ln>
            <a:noFill/>
          </a:ln>
        </p:spPr>
      </p:pic>
      <p:sp>
        <p:nvSpPr>
          <p:cNvPr id="67" name="Google Shape;67;p14"/>
          <p:cNvSpPr txBox="1"/>
          <p:nvPr/>
        </p:nvSpPr>
        <p:spPr>
          <a:xfrm>
            <a:off x="2917100" y="3644175"/>
            <a:ext cx="1188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bg1"/>
                </a:solidFill>
                <a:latin typeface="Oswald"/>
                <a:ea typeface="Oswald"/>
                <a:cs typeface="Oswald"/>
                <a:sym typeface="Oswald"/>
              </a:rPr>
              <a:t>Data Cleaning</a:t>
            </a:r>
            <a:endParaRPr sz="1900" dirty="0">
              <a:solidFill>
                <a:schemeClr val="bg1"/>
              </a:solidFill>
              <a:latin typeface="Oswald"/>
              <a:ea typeface="Oswald"/>
              <a:cs typeface="Oswald"/>
              <a:sym typeface="Oswald"/>
            </a:endParaRPr>
          </a:p>
        </p:txBody>
      </p:sp>
      <p:pic>
        <p:nvPicPr>
          <p:cNvPr id="68" name="Google Shape;68;p14"/>
          <p:cNvPicPr preferRelativeResize="0"/>
          <p:nvPr/>
        </p:nvPicPr>
        <p:blipFill>
          <a:blip r:embed="rId8">
            <a:alphaModFix/>
          </a:blip>
          <a:stretch>
            <a:fillRect/>
          </a:stretch>
        </p:blipFill>
        <p:spPr>
          <a:xfrm>
            <a:off x="3196800" y="2766900"/>
            <a:ext cx="874275" cy="874275"/>
          </a:xfrm>
          <a:prstGeom prst="rect">
            <a:avLst/>
          </a:prstGeom>
          <a:noFill/>
          <a:ln>
            <a:noFill/>
          </a:ln>
        </p:spPr>
      </p:pic>
      <p:pic>
        <p:nvPicPr>
          <p:cNvPr id="69" name="Google Shape;69;p14"/>
          <p:cNvPicPr preferRelativeResize="0"/>
          <p:nvPr/>
        </p:nvPicPr>
        <p:blipFill>
          <a:blip r:embed="rId9">
            <a:alphaModFix/>
          </a:blip>
          <a:stretch>
            <a:fillRect/>
          </a:stretch>
        </p:blipFill>
        <p:spPr>
          <a:xfrm>
            <a:off x="4852375" y="2890800"/>
            <a:ext cx="572225" cy="553575"/>
          </a:xfrm>
          <a:prstGeom prst="rect">
            <a:avLst/>
          </a:prstGeom>
          <a:noFill/>
          <a:ln>
            <a:noFill/>
          </a:ln>
        </p:spPr>
      </p:pic>
      <p:pic>
        <p:nvPicPr>
          <p:cNvPr id="70" name="Google Shape;70;p14"/>
          <p:cNvPicPr preferRelativeResize="0"/>
          <p:nvPr/>
        </p:nvPicPr>
        <p:blipFill>
          <a:blip r:embed="rId10">
            <a:alphaModFix/>
          </a:blip>
          <a:stretch>
            <a:fillRect/>
          </a:stretch>
        </p:blipFill>
        <p:spPr>
          <a:xfrm>
            <a:off x="4802425" y="2823963"/>
            <a:ext cx="769500" cy="769500"/>
          </a:xfrm>
          <a:prstGeom prst="rect">
            <a:avLst/>
          </a:prstGeom>
          <a:noFill/>
          <a:ln>
            <a:noFill/>
          </a:ln>
        </p:spPr>
      </p:pic>
      <p:sp>
        <p:nvSpPr>
          <p:cNvPr id="71" name="Google Shape;71;p14"/>
          <p:cNvSpPr txBox="1"/>
          <p:nvPr/>
        </p:nvSpPr>
        <p:spPr>
          <a:xfrm>
            <a:off x="4442475" y="3644175"/>
            <a:ext cx="1188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bg1"/>
                </a:solidFill>
                <a:latin typeface="Oswald"/>
                <a:ea typeface="Oswald"/>
                <a:cs typeface="Oswald"/>
                <a:sym typeface="Oswald"/>
              </a:rPr>
              <a:t>Data Analysis</a:t>
            </a:r>
            <a:endParaRPr sz="1900" dirty="0">
              <a:solidFill>
                <a:schemeClr val="bg1"/>
              </a:solidFill>
              <a:latin typeface="Oswald"/>
              <a:ea typeface="Oswald"/>
              <a:cs typeface="Oswald"/>
              <a:sym typeface="Oswald"/>
            </a:endParaRPr>
          </a:p>
        </p:txBody>
      </p:sp>
      <p:pic>
        <p:nvPicPr>
          <p:cNvPr id="72" name="Google Shape;72;p14"/>
          <p:cNvPicPr preferRelativeResize="0"/>
          <p:nvPr/>
        </p:nvPicPr>
        <p:blipFill>
          <a:blip r:embed="rId11">
            <a:alphaModFix/>
          </a:blip>
          <a:stretch>
            <a:fillRect/>
          </a:stretch>
        </p:blipFill>
        <p:spPr>
          <a:xfrm>
            <a:off x="6303275" y="2925650"/>
            <a:ext cx="742950" cy="553575"/>
          </a:xfrm>
          <a:prstGeom prst="rect">
            <a:avLst/>
          </a:prstGeom>
          <a:noFill/>
          <a:ln>
            <a:noFill/>
          </a:ln>
        </p:spPr>
      </p:pic>
      <p:pic>
        <p:nvPicPr>
          <p:cNvPr id="73" name="Google Shape;73;p14"/>
          <p:cNvPicPr preferRelativeResize="0"/>
          <p:nvPr/>
        </p:nvPicPr>
        <p:blipFill>
          <a:blip r:embed="rId12">
            <a:alphaModFix/>
          </a:blip>
          <a:stretch>
            <a:fillRect/>
          </a:stretch>
        </p:blipFill>
        <p:spPr>
          <a:xfrm>
            <a:off x="6129525" y="2690775"/>
            <a:ext cx="1035875" cy="1035875"/>
          </a:xfrm>
          <a:prstGeom prst="rect">
            <a:avLst/>
          </a:prstGeom>
          <a:noFill/>
          <a:ln>
            <a:noFill/>
          </a:ln>
        </p:spPr>
      </p:pic>
      <p:pic>
        <p:nvPicPr>
          <p:cNvPr id="74" name="Google Shape;74;p14"/>
          <p:cNvPicPr preferRelativeResize="0"/>
          <p:nvPr/>
        </p:nvPicPr>
        <p:blipFill>
          <a:blip r:embed="rId13">
            <a:alphaModFix/>
          </a:blip>
          <a:stretch>
            <a:fillRect/>
          </a:stretch>
        </p:blipFill>
        <p:spPr>
          <a:xfrm>
            <a:off x="7293875" y="2338150"/>
            <a:ext cx="485650" cy="702325"/>
          </a:xfrm>
          <a:prstGeom prst="rect">
            <a:avLst/>
          </a:prstGeom>
          <a:noFill/>
          <a:ln>
            <a:noFill/>
          </a:ln>
        </p:spPr>
      </p:pic>
      <p:pic>
        <p:nvPicPr>
          <p:cNvPr id="75" name="Google Shape;75;p14"/>
          <p:cNvPicPr preferRelativeResize="0"/>
          <p:nvPr/>
        </p:nvPicPr>
        <p:blipFill>
          <a:blip r:embed="rId13">
            <a:alphaModFix/>
          </a:blip>
          <a:stretch>
            <a:fillRect/>
          </a:stretch>
        </p:blipFill>
        <p:spPr>
          <a:xfrm>
            <a:off x="7293875" y="3526625"/>
            <a:ext cx="485650" cy="702325"/>
          </a:xfrm>
          <a:prstGeom prst="rect">
            <a:avLst/>
          </a:prstGeom>
          <a:noFill/>
          <a:ln>
            <a:noFill/>
          </a:ln>
        </p:spPr>
      </p:pic>
      <p:sp>
        <p:nvSpPr>
          <p:cNvPr id="76" name="Google Shape;76;p14"/>
          <p:cNvSpPr txBox="1"/>
          <p:nvPr/>
        </p:nvSpPr>
        <p:spPr>
          <a:xfrm>
            <a:off x="5917894" y="3673625"/>
            <a:ext cx="12540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bg1"/>
                </a:solidFill>
                <a:latin typeface="Oswald"/>
                <a:ea typeface="Oswald"/>
                <a:cs typeface="Oswald"/>
                <a:sym typeface="Oswald"/>
              </a:rPr>
              <a:t>Data Deployment</a:t>
            </a:r>
            <a:endParaRPr sz="1900" dirty="0">
              <a:solidFill>
                <a:schemeClr val="bg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p:nvPr/>
        </p:nvSpPr>
        <p:spPr>
          <a:xfrm>
            <a:off x="90500" y="63175"/>
            <a:ext cx="2950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Oswald"/>
                <a:ea typeface="Oswald"/>
                <a:cs typeface="Oswald"/>
                <a:sym typeface="Oswald"/>
              </a:rPr>
              <a:t>Data Analysis</a:t>
            </a:r>
            <a:endParaRPr sz="2100">
              <a:latin typeface="Oswald"/>
              <a:ea typeface="Oswald"/>
              <a:cs typeface="Oswald"/>
              <a:sym typeface="Oswald"/>
            </a:endParaRPr>
          </a:p>
        </p:txBody>
      </p:sp>
      <p:cxnSp>
        <p:nvCxnSpPr>
          <p:cNvPr id="162" name="Google Shape;162;p19"/>
          <p:cNvCxnSpPr/>
          <p:nvPr/>
        </p:nvCxnSpPr>
        <p:spPr>
          <a:xfrm rot="10800000" flipH="1">
            <a:off x="0" y="512775"/>
            <a:ext cx="9178800" cy="10200"/>
          </a:xfrm>
          <a:prstGeom prst="straightConnector1">
            <a:avLst/>
          </a:prstGeom>
          <a:noFill/>
          <a:ln w="9525" cap="flat" cmpd="sng">
            <a:solidFill>
              <a:schemeClr val="dk2"/>
            </a:solidFill>
            <a:prstDash val="solid"/>
            <a:round/>
            <a:headEnd type="none" w="med" len="med"/>
            <a:tailEnd type="none" w="med" len="med"/>
          </a:ln>
        </p:spPr>
      </p:cxnSp>
      <p:cxnSp>
        <p:nvCxnSpPr>
          <p:cNvPr id="163" name="Google Shape;163;p19"/>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19"/>
          <p:cNvSpPr/>
          <p:nvPr/>
        </p:nvSpPr>
        <p:spPr>
          <a:xfrm>
            <a:off x="90500" y="698425"/>
            <a:ext cx="8987100" cy="491700"/>
          </a:xfrm>
          <a:prstGeom prst="rect">
            <a:avLst/>
          </a:prstGeom>
          <a:solidFill>
            <a:schemeClr val="accent4"/>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100" b="1">
                <a:solidFill>
                  <a:srgbClr val="202124"/>
                </a:solidFill>
                <a:latin typeface="Nunito"/>
                <a:ea typeface="Nunito"/>
                <a:cs typeface="Nunito"/>
                <a:sym typeface="Nunito"/>
              </a:rPr>
              <a:t>Data analysis</a:t>
            </a:r>
            <a:r>
              <a:rPr lang="en" sz="1100">
                <a:solidFill>
                  <a:srgbClr val="202124"/>
                </a:solidFill>
                <a:latin typeface="Nunito"/>
                <a:ea typeface="Nunito"/>
                <a:cs typeface="Nunito"/>
                <a:sym typeface="Nunito"/>
              </a:rPr>
              <a:t> is defined as a process of cleaning, transforming, and modeling data to discover useful information for business decision-making. The purpose of Data Analysis is to extract useful information from data and taking the decision based upon the data analysis.</a:t>
            </a:r>
            <a:endParaRPr sz="1200">
              <a:latin typeface="Nunito"/>
              <a:ea typeface="Nunito"/>
              <a:cs typeface="Nunito"/>
              <a:sym typeface="Nunito"/>
            </a:endParaRPr>
          </a:p>
        </p:txBody>
      </p:sp>
      <p:pic>
        <p:nvPicPr>
          <p:cNvPr id="165" name="Google Shape;165;p19"/>
          <p:cNvPicPr preferRelativeResize="0"/>
          <p:nvPr/>
        </p:nvPicPr>
        <p:blipFill rotWithShape="1">
          <a:blip r:embed="rId3">
            <a:alphaModFix/>
          </a:blip>
          <a:srcRect b="10378"/>
          <a:stretch/>
        </p:blipFill>
        <p:spPr>
          <a:xfrm>
            <a:off x="1515125" y="63175"/>
            <a:ext cx="383422" cy="390650"/>
          </a:xfrm>
          <a:prstGeom prst="rect">
            <a:avLst/>
          </a:prstGeom>
          <a:noFill/>
          <a:ln>
            <a:noFill/>
          </a:ln>
        </p:spPr>
      </p:pic>
      <p:sp>
        <p:nvSpPr>
          <p:cNvPr id="166" name="Google Shape;166;p19"/>
          <p:cNvSpPr/>
          <p:nvPr/>
        </p:nvSpPr>
        <p:spPr>
          <a:xfrm>
            <a:off x="90500" y="1317475"/>
            <a:ext cx="8987099" cy="37461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dirty="0">
                <a:latin typeface="Alata"/>
                <a:ea typeface="Alata"/>
                <a:cs typeface="Alata"/>
                <a:sym typeface="Alata"/>
              </a:rPr>
              <a:t>Exploratory Analysis</a:t>
            </a:r>
            <a:endParaRPr sz="1300" dirty="0">
              <a:latin typeface="Alata"/>
              <a:ea typeface="Alata"/>
              <a:cs typeface="Alata"/>
              <a:sym typeface="Alata"/>
            </a:endParaRPr>
          </a:p>
          <a:p>
            <a:pPr marL="0" lvl="0" indent="0" algn="ctr" rtl="0">
              <a:lnSpc>
                <a:spcPct val="100000"/>
              </a:lnSpc>
              <a:spcBef>
                <a:spcPts val="0"/>
              </a:spcBef>
              <a:spcAft>
                <a:spcPts val="0"/>
              </a:spcAft>
              <a:buNone/>
            </a:pPr>
            <a:endParaRPr sz="1000" dirty="0">
              <a:latin typeface="Alata"/>
              <a:ea typeface="Alata"/>
              <a:cs typeface="Alata"/>
              <a:sym typeface="Alata"/>
            </a:endParaRPr>
          </a:p>
          <a:p>
            <a:pPr marL="0" lvl="0" indent="0" algn="ctr" rtl="0">
              <a:lnSpc>
                <a:spcPct val="100000"/>
              </a:lnSpc>
              <a:spcBef>
                <a:spcPts val="0"/>
              </a:spcBef>
              <a:spcAft>
                <a:spcPts val="0"/>
              </a:spcAft>
              <a:buNone/>
            </a:pPr>
            <a:r>
              <a:rPr lang="en" sz="1000" i="1" dirty="0"/>
              <a:t>“Embrace the data visually before diving further”</a:t>
            </a:r>
            <a:endParaRPr sz="1000" i="1" dirty="0"/>
          </a:p>
          <a:p>
            <a:pPr marL="0" lvl="0" indent="0" algn="ctr" rtl="0">
              <a:lnSpc>
                <a:spcPct val="100000"/>
              </a:lnSpc>
              <a:spcBef>
                <a:spcPts val="0"/>
              </a:spcBef>
              <a:spcAft>
                <a:spcPts val="0"/>
              </a:spcAft>
              <a:buNone/>
            </a:pPr>
            <a:endParaRPr sz="1000" i="1" dirty="0">
              <a:latin typeface="Nunito"/>
              <a:ea typeface="Nunito"/>
              <a:cs typeface="Nunito"/>
              <a:sym typeface="Nunito"/>
            </a:endParaRPr>
          </a:p>
          <a:p>
            <a:pPr marL="0" lvl="0" indent="0" algn="l" rtl="0">
              <a:lnSpc>
                <a:spcPct val="115000"/>
              </a:lnSpc>
              <a:spcBef>
                <a:spcPts val="0"/>
              </a:spcBef>
              <a:spcAft>
                <a:spcPts val="0"/>
              </a:spcAft>
              <a:buNone/>
            </a:pPr>
            <a:r>
              <a:rPr lang="en" sz="1000" dirty="0">
                <a:latin typeface="Nunito"/>
                <a:ea typeface="Nunito"/>
                <a:cs typeface="Nunito"/>
                <a:sym typeface="Nunito"/>
              </a:rPr>
              <a:t>The objective of this step is to understand the main characteristics of the data. This analysis is generally done using visualizing tools. Performing an </a:t>
            </a:r>
            <a:r>
              <a:rPr lang="en" sz="1000" dirty="0">
                <a:uFill>
                  <a:noFill/>
                </a:uFill>
                <a:latin typeface="Nunito"/>
                <a:ea typeface="Nunito"/>
                <a:cs typeface="Nunito"/>
                <a:sym typeface="Nunito"/>
                <a:hlinkClick r:id="rId4"/>
              </a:rPr>
              <a:t>Exploratory analysis</a:t>
            </a:r>
            <a:r>
              <a:rPr lang="en" sz="1000" dirty="0">
                <a:latin typeface="Nunito"/>
                <a:ea typeface="Nunito"/>
                <a:cs typeface="Nunito"/>
                <a:sym typeface="Nunito"/>
              </a:rPr>
              <a:t> helps us:</a:t>
            </a:r>
            <a:endParaRPr sz="1000" dirty="0">
              <a:latin typeface="Nunito"/>
              <a:ea typeface="Nunito"/>
              <a:cs typeface="Nunito"/>
              <a:sym typeface="Nunito"/>
            </a:endParaRPr>
          </a:p>
          <a:p>
            <a:pPr marL="457200" lvl="0" indent="-292100" algn="l" rtl="0">
              <a:lnSpc>
                <a:spcPct val="115000"/>
              </a:lnSpc>
              <a:spcBef>
                <a:spcPts val="0"/>
              </a:spcBef>
              <a:spcAft>
                <a:spcPts val="0"/>
              </a:spcAft>
              <a:buClr>
                <a:srgbClr val="000000"/>
              </a:buClr>
              <a:buSzPts val="1000"/>
              <a:buFont typeface="Nunito"/>
              <a:buChar char="●"/>
            </a:pPr>
            <a:r>
              <a:rPr lang="en" sz="1000" dirty="0">
                <a:latin typeface="Nunito"/>
                <a:ea typeface="Nunito"/>
                <a:cs typeface="Nunito"/>
                <a:sym typeface="Nunito"/>
              </a:rPr>
              <a:t>to understand causes of an observed event</a:t>
            </a:r>
            <a:endParaRPr sz="1000" dirty="0">
              <a:latin typeface="Nunito"/>
              <a:ea typeface="Nunito"/>
              <a:cs typeface="Nunito"/>
              <a:sym typeface="Nunito"/>
            </a:endParaRPr>
          </a:p>
          <a:p>
            <a:pPr marL="457200" lvl="0" indent="-292100" algn="l" rtl="0">
              <a:lnSpc>
                <a:spcPct val="115000"/>
              </a:lnSpc>
              <a:spcBef>
                <a:spcPts val="0"/>
              </a:spcBef>
              <a:spcAft>
                <a:spcPts val="0"/>
              </a:spcAft>
              <a:buClr>
                <a:srgbClr val="000000"/>
              </a:buClr>
              <a:buSzPts val="1000"/>
              <a:buFont typeface="Nunito"/>
              <a:buChar char="●"/>
            </a:pPr>
            <a:r>
              <a:rPr lang="en" sz="1000" dirty="0">
                <a:latin typeface="Nunito"/>
                <a:ea typeface="Nunito"/>
                <a:cs typeface="Nunito"/>
                <a:sym typeface="Nunito"/>
              </a:rPr>
              <a:t>to understand the nature of the data we are dealing with</a:t>
            </a:r>
            <a:endParaRPr sz="1000" dirty="0">
              <a:latin typeface="Nunito"/>
              <a:ea typeface="Nunito"/>
              <a:cs typeface="Nunito"/>
              <a:sym typeface="Nunito"/>
            </a:endParaRPr>
          </a:p>
          <a:p>
            <a:pPr marL="457200" lvl="0" indent="-292100" algn="l" rtl="0">
              <a:lnSpc>
                <a:spcPct val="115000"/>
              </a:lnSpc>
              <a:spcBef>
                <a:spcPts val="0"/>
              </a:spcBef>
              <a:spcAft>
                <a:spcPts val="0"/>
              </a:spcAft>
              <a:buClr>
                <a:srgbClr val="000000"/>
              </a:buClr>
              <a:buSzPts val="1000"/>
              <a:buFont typeface="Nunito"/>
              <a:buChar char="●"/>
            </a:pPr>
            <a:r>
              <a:rPr lang="en" sz="1000" dirty="0">
                <a:latin typeface="Nunito"/>
                <a:ea typeface="Nunito"/>
                <a:cs typeface="Nunito"/>
                <a:sym typeface="Nunito"/>
              </a:rPr>
              <a:t>assess assumptions on which our analysis will be based</a:t>
            </a:r>
            <a:endParaRPr sz="1000" dirty="0">
              <a:latin typeface="Nunito"/>
              <a:ea typeface="Nunito"/>
              <a:cs typeface="Nunito"/>
              <a:sym typeface="Nunito"/>
            </a:endParaRPr>
          </a:p>
          <a:p>
            <a:pPr marL="457200" lvl="0" indent="-292100" algn="l" rtl="0">
              <a:lnSpc>
                <a:spcPct val="115000"/>
              </a:lnSpc>
              <a:spcBef>
                <a:spcPts val="0"/>
              </a:spcBef>
              <a:spcAft>
                <a:spcPts val="0"/>
              </a:spcAft>
              <a:buClr>
                <a:srgbClr val="000000"/>
              </a:buClr>
              <a:buSzPts val="1000"/>
              <a:buFont typeface="Nunito"/>
              <a:buChar char="●"/>
            </a:pPr>
            <a:r>
              <a:rPr lang="en" sz="1000" dirty="0">
                <a:latin typeface="Nunito"/>
                <a:ea typeface="Nunito"/>
                <a:cs typeface="Nunito"/>
                <a:sym typeface="Nunito"/>
              </a:rPr>
              <a:t>to identify the key features in the data needed for the analysis</a:t>
            </a:r>
            <a:endParaRPr sz="1000" dirty="0">
              <a:latin typeface="Nunito"/>
              <a:ea typeface="Nunito"/>
              <a:cs typeface="Nunito"/>
              <a:sym typeface="Nunito"/>
            </a:endParaRPr>
          </a:p>
          <a:p>
            <a:pPr marL="0" lvl="0" indent="0" algn="l" rtl="0">
              <a:lnSpc>
                <a:spcPct val="115000"/>
              </a:lnSpc>
              <a:spcBef>
                <a:spcPts val="1500"/>
              </a:spcBef>
              <a:spcAft>
                <a:spcPts val="0"/>
              </a:spcAft>
              <a:buNone/>
            </a:pPr>
            <a:r>
              <a:rPr lang="en" sz="1000" b="1" dirty="0">
                <a:latin typeface="Nunito"/>
                <a:ea typeface="Nunito"/>
                <a:cs typeface="Nunito"/>
                <a:sym typeface="Nunito"/>
              </a:rPr>
              <a:t>Graphical </a:t>
            </a:r>
            <a:r>
              <a:rPr lang="en" sz="1000" b="1" dirty="0" err="1">
                <a:latin typeface="Nunito"/>
                <a:ea typeface="Nunito"/>
                <a:cs typeface="Nunito"/>
                <a:sym typeface="Nunito"/>
              </a:rPr>
              <a:t>Techniques:</a:t>
            </a:r>
            <a:r>
              <a:rPr lang="en" sz="1000" dirty="0" err="1">
                <a:latin typeface="Nunito"/>
                <a:ea typeface="Nunito"/>
                <a:cs typeface="Nunito"/>
                <a:sym typeface="Nunito"/>
              </a:rPr>
              <a:t>Scatter</a:t>
            </a:r>
            <a:r>
              <a:rPr lang="en" sz="1000" dirty="0">
                <a:latin typeface="Nunito"/>
                <a:ea typeface="Nunito"/>
                <a:cs typeface="Nunito"/>
                <a:sym typeface="Nunito"/>
              </a:rPr>
              <a:t> plots, box plots, histograms</a:t>
            </a:r>
            <a:endParaRPr sz="1000" dirty="0">
              <a:latin typeface="Nunito"/>
              <a:ea typeface="Nunito"/>
              <a:cs typeface="Nunito"/>
              <a:sym typeface="Nunito"/>
            </a:endParaRPr>
          </a:p>
          <a:p>
            <a:pPr marL="0" lvl="0" indent="0" algn="l" rtl="0">
              <a:lnSpc>
                <a:spcPct val="115000"/>
              </a:lnSpc>
              <a:spcBef>
                <a:spcPts val="0"/>
              </a:spcBef>
              <a:spcAft>
                <a:spcPts val="0"/>
              </a:spcAft>
              <a:buNone/>
            </a:pPr>
            <a:r>
              <a:rPr lang="en" sz="1000" b="1" dirty="0">
                <a:latin typeface="Nunito"/>
                <a:ea typeface="Nunito"/>
                <a:cs typeface="Nunito"/>
                <a:sym typeface="Nunito"/>
              </a:rPr>
              <a:t>Quantitative techniques: </a:t>
            </a:r>
            <a:r>
              <a:rPr lang="en" sz="1000" dirty="0">
                <a:latin typeface="Nunito"/>
                <a:ea typeface="Nunito"/>
                <a:cs typeface="Nunito"/>
                <a:sym typeface="Nunito"/>
              </a:rPr>
              <a:t>Mean, median, Mode, Standard deviation</a:t>
            </a:r>
            <a:endParaRPr sz="1000" dirty="0">
              <a:latin typeface="Nunito"/>
              <a:ea typeface="Nunito"/>
              <a:cs typeface="Nunito"/>
              <a:sym typeface="Nunito"/>
            </a:endParaRPr>
          </a:p>
          <a:p>
            <a:pPr marL="0" lvl="0" indent="0" algn="l" rtl="0">
              <a:lnSpc>
                <a:spcPct val="115000"/>
              </a:lnSpc>
              <a:spcBef>
                <a:spcPts val="0"/>
              </a:spcBef>
              <a:spcAft>
                <a:spcPts val="0"/>
              </a:spcAft>
              <a:buNone/>
            </a:pPr>
            <a:endParaRPr sz="1000" dirty="0">
              <a:latin typeface="Nunito"/>
              <a:ea typeface="Nunito"/>
              <a:cs typeface="Nunito"/>
              <a:sym typeface="Nunito"/>
            </a:endParaRPr>
          </a:p>
          <a:p>
            <a:pPr marL="0" lvl="0" indent="0" algn="l" rtl="0">
              <a:lnSpc>
                <a:spcPct val="115000"/>
              </a:lnSpc>
              <a:spcBef>
                <a:spcPts val="0"/>
              </a:spcBef>
              <a:spcAft>
                <a:spcPts val="0"/>
              </a:spcAft>
              <a:buNone/>
            </a:pPr>
            <a:br>
              <a:rPr lang="en" sz="1000" dirty="0">
                <a:latin typeface="Nunito"/>
                <a:ea typeface="Nunito"/>
                <a:cs typeface="Nunito"/>
                <a:sym typeface="Nunito"/>
              </a:rPr>
            </a:br>
            <a:endParaRPr sz="1000" dirty="0">
              <a:latin typeface="Nunito"/>
              <a:ea typeface="Nunito"/>
              <a:cs typeface="Nunito"/>
              <a:sym typeface="Nunito"/>
            </a:endParaRPr>
          </a:p>
          <a:p>
            <a:pPr marL="0" lvl="0" indent="0" algn="l" rtl="0">
              <a:lnSpc>
                <a:spcPct val="115000"/>
              </a:lnSpc>
              <a:spcBef>
                <a:spcPts val="0"/>
              </a:spcBef>
              <a:spcAft>
                <a:spcPts val="0"/>
              </a:spcAft>
              <a:buNone/>
            </a:pPr>
            <a:endParaRPr sz="1000" dirty="0">
              <a:latin typeface="Nunito"/>
              <a:ea typeface="Nunito"/>
              <a:cs typeface="Nunito"/>
              <a:sym typeface="Nunito"/>
            </a:endParaRPr>
          </a:p>
          <a:p>
            <a:pPr marL="0" lvl="0" indent="0" algn="l" rtl="0">
              <a:lnSpc>
                <a:spcPct val="115000"/>
              </a:lnSpc>
              <a:spcBef>
                <a:spcPts val="0"/>
              </a:spcBef>
              <a:spcAft>
                <a:spcPts val="0"/>
              </a:spcAft>
              <a:buNone/>
            </a:pPr>
            <a:endParaRPr sz="1000" dirty="0">
              <a:latin typeface="Nunito"/>
              <a:ea typeface="Nunito"/>
              <a:cs typeface="Nunito"/>
              <a:sym typeface="Nunito"/>
            </a:endParaRPr>
          </a:p>
          <a:p>
            <a:pPr marL="0" lvl="0" indent="0" algn="l" rtl="0">
              <a:lnSpc>
                <a:spcPct val="115000"/>
              </a:lnSpc>
              <a:spcBef>
                <a:spcPts val="0"/>
              </a:spcBef>
              <a:spcAft>
                <a:spcPts val="0"/>
              </a:spcAft>
              <a:buNone/>
            </a:pPr>
            <a:endParaRPr sz="1000" dirty="0">
              <a:latin typeface="Nunito"/>
              <a:ea typeface="Nunito"/>
              <a:cs typeface="Nunito"/>
              <a:sym typeface="Nunito"/>
            </a:endParaRPr>
          </a:p>
          <a:p>
            <a:pPr marL="0" lvl="0" indent="0" algn="l" rtl="0">
              <a:lnSpc>
                <a:spcPct val="115000"/>
              </a:lnSpc>
              <a:spcBef>
                <a:spcPts val="0"/>
              </a:spcBef>
              <a:spcAft>
                <a:spcPts val="0"/>
              </a:spcAft>
              <a:buNone/>
            </a:pPr>
            <a:endParaRPr sz="1000" dirty="0">
              <a:latin typeface="Nunito"/>
              <a:ea typeface="Nunito"/>
              <a:cs typeface="Nunito"/>
              <a:sym typeface="Nunito"/>
            </a:endParaRPr>
          </a:p>
        </p:txBody>
      </p:sp>
      <p:pic>
        <p:nvPicPr>
          <p:cNvPr id="167" name="Google Shape;167;p19"/>
          <p:cNvPicPr preferRelativeResize="0"/>
          <p:nvPr/>
        </p:nvPicPr>
        <p:blipFill rotWithShape="1">
          <a:blip r:embed="rId5">
            <a:alphaModFix/>
          </a:blip>
          <a:srcRect b="85962"/>
          <a:stretch/>
        </p:blipFill>
        <p:spPr>
          <a:xfrm>
            <a:off x="1082725" y="3807800"/>
            <a:ext cx="2525175" cy="254650"/>
          </a:xfrm>
          <a:prstGeom prst="rect">
            <a:avLst/>
          </a:prstGeom>
          <a:noFill/>
          <a:ln>
            <a:noFill/>
          </a:ln>
        </p:spPr>
      </p:pic>
      <p:pic>
        <p:nvPicPr>
          <p:cNvPr id="168" name="Google Shape;168;p19"/>
          <p:cNvPicPr preferRelativeResize="0"/>
          <p:nvPr/>
        </p:nvPicPr>
        <p:blipFill rotWithShape="1">
          <a:blip r:embed="rId5">
            <a:alphaModFix/>
          </a:blip>
          <a:srcRect t="56666"/>
          <a:stretch/>
        </p:blipFill>
        <p:spPr>
          <a:xfrm>
            <a:off x="2486175" y="4113950"/>
            <a:ext cx="2067852" cy="643750"/>
          </a:xfrm>
          <a:prstGeom prst="rect">
            <a:avLst/>
          </a:prstGeom>
          <a:noFill/>
          <a:ln>
            <a:noFill/>
          </a:ln>
        </p:spPr>
      </p:pic>
      <p:pic>
        <p:nvPicPr>
          <p:cNvPr id="169" name="Google Shape;169;p19"/>
          <p:cNvPicPr preferRelativeResize="0"/>
          <p:nvPr/>
        </p:nvPicPr>
        <p:blipFill rotWithShape="1">
          <a:blip r:embed="rId5">
            <a:alphaModFix/>
          </a:blip>
          <a:srcRect t="13826" b="42763"/>
          <a:stretch/>
        </p:blipFill>
        <p:spPr>
          <a:xfrm>
            <a:off x="421900" y="4113953"/>
            <a:ext cx="2064275" cy="643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90500" y="63175"/>
            <a:ext cx="2950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Oswald"/>
                <a:ea typeface="Oswald"/>
                <a:cs typeface="Oswald"/>
                <a:sym typeface="Oswald"/>
              </a:rPr>
              <a:t>Data Modeling</a:t>
            </a:r>
            <a:endParaRPr sz="2100">
              <a:latin typeface="Oswald"/>
              <a:ea typeface="Oswald"/>
              <a:cs typeface="Oswald"/>
              <a:sym typeface="Oswald"/>
            </a:endParaRPr>
          </a:p>
        </p:txBody>
      </p:sp>
      <p:cxnSp>
        <p:nvCxnSpPr>
          <p:cNvPr id="181" name="Google Shape;181;p20"/>
          <p:cNvCxnSpPr/>
          <p:nvPr/>
        </p:nvCxnSpPr>
        <p:spPr>
          <a:xfrm rot="10800000" flipH="1">
            <a:off x="0" y="512775"/>
            <a:ext cx="9178800" cy="102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20"/>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20"/>
          <p:cNvSpPr/>
          <p:nvPr/>
        </p:nvSpPr>
        <p:spPr>
          <a:xfrm>
            <a:off x="90500" y="698425"/>
            <a:ext cx="8987100" cy="491700"/>
          </a:xfrm>
          <a:prstGeom prst="rect">
            <a:avLst/>
          </a:prstGeom>
          <a:solidFill>
            <a:schemeClr val="accent4"/>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100" b="1">
                <a:solidFill>
                  <a:srgbClr val="202124"/>
                </a:solidFill>
                <a:latin typeface="Nunito"/>
                <a:ea typeface="Nunito"/>
                <a:cs typeface="Nunito"/>
                <a:sym typeface="Nunito"/>
              </a:rPr>
              <a:t>Data analysis</a:t>
            </a:r>
            <a:r>
              <a:rPr lang="en" sz="1100">
                <a:solidFill>
                  <a:srgbClr val="202124"/>
                </a:solidFill>
                <a:latin typeface="Nunito"/>
                <a:ea typeface="Nunito"/>
                <a:cs typeface="Nunito"/>
                <a:sym typeface="Nunito"/>
              </a:rPr>
              <a:t> is defined as a process of cleaning, transforming, and modeling data to discover useful information for business decision-making. The purpose of Data Analysis is to extract useful information from data and taking the decision based upon the data analysis.</a:t>
            </a:r>
            <a:endParaRPr sz="1200">
              <a:latin typeface="Nunito"/>
              <a:ea typeface="Nunito"/>
              <a:cs typeface="Nunito"/>
              <a:sym typeface="Nunito"/>
            </a:endParaRPr>
          </a:p>
        </p:txBody>
      </p:sp>
      <p:pic>
        <p:nvPicPr>
          <p:cNvPr id="184" name="Google Shape;184;p20"/>
          <p:cNvPicPr preferRelativeResize="0"/>
          <p:nvPr/>
        </p:nvPicPr>
        <p:blipFill rotWithShape="1">
          <a:blip r:embed="rId3">
            <a:alphaModFix/>
          </a:blip>
          <a:srcRect b="10378"/>
          <a:stretch/>
        </p:blipFill>
        <p:spPr>
          <a:xfrm>
            <a:off x="1661150" y="63175"/>
            <a:ext cx="383422" cy="390650"/>
          </a:xfrm>
          <a:prstGeom prst="rect">
            <a:avLst/>
          </a:prstGeom>
          <a:noFill/>
          <a:ln>
            <a:noFill/>
          </a:ln>
        </p:spPr>
      </p:pic>
      <p:sp>
        <p:nvSpPr>
          <p:cNvPr id="185" name="Google Shape;185;p20"/>
          <p:cNvSpPr/>
          <p:nvPr/>
        </p:nvSpPr>
        <p:spPr>
          <a:xfrm>
            <a:off x="90500" y="1317475"/>
            <a:ext cx="8987100" cy="37461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 sz="1300" dirty="0">
                <a:latin typeface="Alata"/>
                <a:ea typeface="Alata"/>
                <a:cs typeface="Alata"/>
                <a:sym typeface="Alata"/>
              </a:rPr>
            </a:br>
            <a:r>
              <a:rPr lang="en" sz="1300" dirty="0">
                <a:latin typeface="Alata"/>
                <a:ea typeface="Alata"/>
                <a:cs typeface="Alata"/>
                <a:sym typeface="Alata"/>
              </a:rPr>
              <a:t>Model Generation &amp; Validation</a:t>
            </a:r>
            <a:endParaRPr sz="1300" dirty="0">
              <a:latin typeface="Alata"/>
              <a:ea typeface="Alata"/>
              <a:cs typeface="Alata"/>
              <a:sym typeface="Alata"/>
            </a:endParaRPr>
          </a:p>
          <a:p>
            <a:pPr marL="0" lvl="0" indent="0" algn="ctr" rtl="0">
              <a:lnSpc>
                <a:spcPct val="100000"/>
              </a:lnSpc>
              <a:spcBef>
                <a:spcPts val="0"/>
              </a:spcBef>
              <a:spcAft>
                <a:spcPts val="0"/>
              </a:spcAft>
              <a:buNone/>
            </a:pPr>
            <a:endParaRPr sz="1000" dirty="0">
              <a:latin typeface="Alata"/>
              <a:ea typeface="Alata"/>
              <a:cs typeface="Alata"/>
              <a:sym typeface="Alata"/>
            </a:endParaRPr>
          </a:p>
          <a:p>
            <a:pPr marL="0" lvl="0" indent="0" algn="ctr" rtl="0">
              <a:lnSpc>
                <a:spcPct val="100000"/>
              </a:lnSpc>
              <a:spcBef>
                <a:spcPts val="0"/>
              </a:spcBef>
              <a:spcAft>
                <a:spcPts val="0"/>
              </a:spcAft>
              <a:buNone/>
            </a:pPr>
            <a:r>
              <a:rPr lang="en" sz="1000" i="1" dirty="0">
                <a:solidFill>
                  <a:schemeClr val="dk1"/>
                </a:solidFill>
              </a:rPr>
              <a:t>“Select-Train-Evaluate” </a:t>
            </a:r>
            <a:endParaRPr sz="1000" i="1" dirty="0"/>
          </a:p>
          <a:p>
            <a:pPr marL="57150" marR="0" lvl="0" indent="-57150" algn="ctr" rtl="0">
              <a:lnSpc>
                <a:spcPct val="100000"/>
              </a:lnSpc>
              <a:spcBef>
                <a:spcPts val="0"/>
              </a:spcBef>
              <a:spcAft>
                <a:spcPts val="0"/>
              </a:spcAft>
              <a:buNone/>
            </a:pPr>
            <a:endParaRPr sz="1000" i="1" dirty="0">
              <a:latin typeface="Nunito"/>
              <a:ea typeface="Nunito"/>
              <a:cs typeface="Nunito"/>
              <a:sym typeface="Nunito"/>
            </a:endParaRPr>
          </a:p>
          <a:p>
            <a:pPr marL="0" marR="0" lvl="0" indent="0" algn="l" rtl="0">
              <a:lnSpc>
                <a:spcPct val="100000"/>
              </a:lnSpc>
              <a:spcBef>
                <a:spcPts val="0"/>
              </a:spcBef>
              <a:spcAft>
                <a:spcPts val="0"/>
              </a:spcAft>
              <a:buNone/>
            </a:pPr>
            <a:r>
              <a:rPr lang="en" sz="1000" dirty="0">
                <a:latin typeface="Nunito"/>
                <a:ea typeface="Nunito"/>
                <a:cs typeface="Nunito"/>
                <a:sym typeface="Nunito"/>
              </a:rPr>
              <a:t>This step involves extracting features from the data and feeding them into the machine learning algorithms to build a model. Model is the solution proposed for the problem statement. This step involves: Model selection, model training and model evaluation.</a:t>
            </a:r>
            <a:endParaRPr sz="1000" dirty="0">
              <a:latin typeface="Nunito"/>
              <a:ea typeface="Nunito"/>
              <a:cs typeface="Nunito"/>
              <a:sym typeface="Nunito"/>
            </a:endParaRPr>
          </a:p>
          <a:p>
            <a:pPr marL="57150" marR="0" lvl="0" indent="-120650" algn="l" rtl="0">
              <a:lnSpc>
                <a:spcPct val="100000"/>
              </a:lnSpc>
              <a:spcBef>
                <a:spcPts val="0"/>
              </a:spcBef>
              <a:spcAft>
                <a:spcPts val="0"/>
              </a:spcAft>
              <a:buClr>
                <a:srgbClr val="000000"/>
              </a:buClr>
              <a:buSzPts val="1000"/>
              <a:buFont typeface="Nunito"/>
              <a:buChar char="●"/>
            </a:pPr>
            <a:r>
              <a:rPr lang="en" sz="1000" b="1" dirty="0">
                <a:latin typeface="Nunito"/>
                <a:ea typeface="Nunito"/>
                <a:cs typeface="Nunito"/>
                <a:sym typeface="Nunito"/>
              </a:rPr>
              <a:t>Model selection: </a:t>
            </a:r>
            <a:r>
              <a:rPr lang="en" sz="1000" dirty="0">
                <a:latin typeface="Nunito"/>
                <a:ea typeface="Nunito"/>
                <a:cs typeface="Nunito"/>
                <a:sym typeface="Nunito"/>
              </a:rPr>
              <a:t>Based on the type of business problem we are dealing, a model will be built. For </a:t>
            </a:r>
            <a:r>
              <a:rPr lang="en" sz="1000" dirty="0" err="1">
                <a:latin typeface="Nunito"/>
                <a:ea typeface="Nunito"/>
                <a:cs typeface="Nunito"/>
                <a:sym typeface="Nunito"/>
              </a:rPr>
              <a:t>example,if</a:t>
            </a:r>
            <a:r>
              <a:rPr lang="en" sz="1000" dirty="0">
                <a:latin typeface="Nunito"/>
                <a:ea typeface="Nunito"/>
                <a:cs typeface="Nunito"/>
                <a:sym typeface="Nunito"/>
              </a:rPr>
              <a:t> the objective of the analysis is to predict a future event, we need to build a Regression model for prediction.</a:t>
            </a:r>
            <a:endParaRPr sz="1000" dirty="0">
              <a:latin typeface="Nunito"/>
              <a:ea typeface="Nunito"/>
              <a:cs typeface="Nunito"/>
              <a:sym typeface="Nunito"/>
            </a:endParaRPr>
          </a:p>
          <a:p>
            <a:pPr marL="57150" marR="0" lvl="0" indent="-120650" algn="l" rtl="0">
              <a:lnSpc>
                <a:spcPct val="100000"/>
              </a:lnSpc>
              <a:spcBef>
                <a:spcPts val="0"/>
              </a:spcBef>
              <a:spcAft>
                <a:spcPts val="0"/>
              </a:spcAft>
              <a:buClr>
                <a:srgbClr val="000000"/>
              </a:buClr>
              <a:buSzPts val="1000"/>
              <a:buFont typeface="Nunito"/>
              <a:buChar char="●"/>
            </a:pPr>
            <a:r>
              <a:rPr lang="en" sz="1000" b="1" dirty="0">
                <a:latin typeface="Nunito"/>
                <a:ea typeface="Nunito"/>
                <a:cs typeface="Nunito"/>
                <a:sym typeface="Nunito"/>
              </a:rPr>
              <a:t>Model Training:</a:t>
            </a:r>
            <a:r>
              <a:rPr lang="en" sz="1000" dirty="0">
                <a:latin typeface="Nunito"/>
                <a:ea typeface="Nunito"/>
                <a:cs typeface="Nunito"/>
                <a:sym typeface="Nunito"/>
              </a:rPr>
              <a:t> After selecting the Model for the analysis, the entire dataset is divided into 2 parts – Training data &amp; Test Data. 3/4th of the entire data will be fed as input to the Model Algorithms.</a:t>
            </a:r>
            <a:endParaRPr sz="1000" dirty="0">
              <a:latin typeface="Nunito"/>
              <a:ea typeface="Nunito"/>
              <a:cs typeface="Nunito"/>
              <a:sym typeface="Nunito"/>
            </a:endParaRPr>
          </a:p>
          <a:p>
            <a:pPr marL="57150" marR="0" lvl="0" indent="-120650" algn="l" rtl="0">
              <a:lnSpc>
                <a:spcPct val="100000"/>
              </a:lnSpc>
              <a:spcBef>
                <a:spcPts val="0"/>
              </a:spcBef>
              <a:spcAft>
                <a:spcPts val="0"/>
              </a:spcAft>
              <a:buClr>
                <a:srgbClr val="000000"/>
              </a:buClr>
              <a:buSzPts val="1000"/>
              <a:buFont typeface="Nunito"/>
              <a:buChar char="●"/>
            </a:pPr>
            <a:r>
              <a:rPr lang="en" sz="1000" b="1" dirty="0">
                <a:latin typeface="Nunito"/>
                <a:ea typeface="Nunito"/>
                <a:cs typeface="Nunito"/>
                <a:sym typeface="Nunito"/>
              </a:rPr>
              <a:t>Model Evaluation: </a:t>
            </a:r>
            <a:r>
              <a:rPr lang="en" sz="1000" dirty="0">
                <a:latin typeface="Nunito"/>
                <a:ea typeface="Nunito"/>
                <a:cs typeface="Nunito"/>
                <a:sym typeface="Nunito"/>
              </a:rPr>
              <a:t>Once the model is built. The next step is to test the model &amp; validate it. The data used for testing the model is the remaining 1/3rd of the dataset in the previous step.</a:t>
            </a:r>
            <a:endParaRPr sz="1000" dirty="0">
              <a:latin typeface="Nunito"/>
              <a:ea typeface="Nunito"/>
              <a:cs typeface="Nunito"/>
              <a:sym typeface="Nunito"/>
            </a:endParaRPr>
          </a:p>
          <a:p>
            <a:pPr marL="457200" lvl="0" indent="0" algn="l" rtl="0">
              <a:lnSpc>
                <a:spcPct val="100000"/>
              </a:lnSpc>
              <a:spcBef>
                <a:spcPts val="0"/>
              </a:spcBef>
              <a:spcAft>
                <a:spcPts val="0"/>
              </a:spcAft>
              <a:buNone/>
            </a:pPr>
            <a:endParaRPr sz="1000" dirty="0">
              <a:latin typeface="Nunito"/>
              <a:ea typeface="Nunito"/>
              <a:cs typeface="Nunito"/>
              <a:sym typeface="Nunito"/>
            </a:endParaRPr>
          </a:p>
          <a:p>
            <a:pPr marL="0" lvl="0" indent="0" algn="l" rtl="0">
              <a:lnSpc>
                <a:spcPct val="100000"/>
              </a:lnSpc>
              <a:spcBef>
                <a:spcPts val="0"/>
              </a:spcBef>
              <a:spcAft>
                <a:spcPts val="0"/>
              </a:spcAft>
              <a:buNone/>
            </a:pPr>
            <a:endParaRPr sz="1000" dirty="0">
              <a:latin typeface="Nunito"/>
              <a:ea typeface="Nunito"/>
              <a:cs typeface="Nunito"/>
              <a:sym typeface="Nunito"/>
            </a:endParaRPr>
          </a:p>
          <a:p>
            <a:pPr marL="0" lvl="0" indent="0" algn="l" rtl="0">
              <a:lnSpc>
                <a:spcPct val="100000"/>
              </a:lnSpc>
              <a:spcBef>
                <a:spcPts val="0"/>
              </a:spcBef>
              <a:spcAft>
                <a:spcPts val="0"/>
              </a:spcAft>
              <a:buNone/>
            </a:pPr>
            <a:endParaRPr sz="1000" dirty="0">
              <a:latin typeface="Nunito"/>
              <a:ea typeface="Nunito"/>
              <a:cs typeface="Nunito"/>
              <a:sym typeface="Nunito"/>
            </a:endParaRPr>
          </a:p>
          <a:p>
            <a:pPr marL="0" lvl="0" indent="0" algn="l" rtl="0">
              <a:lnSpc>
                <a:spcPct val="100000"/>
              </a:lnSpc>
              <a:spcBef>
                <a:spcPts val="0"/>
              </a:spcBef>
              <a:spcAft>
                <a:spcPts val="0"/>
              </a:spcAft>
              <a:buNone/>
            </a:pPr>
            <a:endParaRPr sz="1000" dirty="0">
              <a:latin typeface="Nunito"/>
              <a:ea typeface="Nunito"/>
              <a:cs typeface="Nunito"/>
              <a:sym typeface="Nunito"/>
            </a:endParaRPr>
          </a:p>
          <a:p>
            <a:pPr marL="0" lvl="0" indent="0" algn="l" rtl="0">
              <a:lnSpc>
                <a:spcPct val="100000"/>
              </a:lnSpc>
              <a:spcBef>
                <a:spcPts val="0"/>
              </a:spcBef>
              <a:spcAft>
                <a:spcPts val="0"/>
              </a:spcAft>
              <a:buNone/>
            </a:pPr>
            <a:endParaRPr sz="1000" dirty="0">
              <a:latin typeface="Nunito"/>
              <a:ea typeface="Nunito"/>
              <a:cs typeface="Nunito"/>
              <a:sym typeface="Nunito"/>
            </a:endParaRPr>
          </a:p>
          <a:p>
            <a:pPr marL="0" lvl="0" indent="0" algn="l" rtl="0">
              <a:lnSpc>
                <a:spcPct val="100000"/>
              </a:lnSpc>
              <a:spcBef>
                <a:spcPts val="0"/>
              </a:spcBef>
              <a:spcAft>
                <a:spcPts val="0"/>
              </a:spcAft>
              <a:buNone/>
            </a:pPr>
            <a:endParaRPr sz="1000" dirty="0">
              <a:latin typeface="Nunito"/>
              <a:ea typeface="Nunito"/>
              <a:cs typeface="Nunito"/>
              <a:sym typeface="Nunito"/>
            </a:endParaRPr>
          </a:p>
          <a:p>
            <a:pPr marL="0" lvl="0" indent="0" algn="l" rtl="0">
              <a:lnSpc>
                <a:spcPct val="100000"/>
              </a:lnSpc>
              <a:spcBef>
                <a:spcPts val="0"/>
              </a:spcBef>
              <a:spcAft>
                <a:spcPts val="0"/>
              </a:spcAft>
              <a:buNone/>
            </a:pPr>
            <a:endParaRPr sz="1000" dirty="0">
              <a:latin typeface="Nunito"/>
              <a:ea typeface="Nunito"/>
              <a:cs typeface="Nunito"/>
              <a:sym typeface="Nunito"/>
            </a:endParaRPr>
          </a:p>
        </p:txBody>
      </p:sp>
      <p:pic>
        <p:nvPicPr>
          <p:cNvPr id="186" name="Google Shape;186;p20"/>
          <p:cNvPicPr preferRelativeResize="0"/>
          <p:nvPr/>
        </p:nvPicPr>
        <p:blipFill rotWithShape="1">
          <a:blip r:embed="rId4">
            <a:alphaModFix/>
          </a:blip>
          <a:srcRect l="7834" t="5255" r="5884" b="8722"/>
          <a:stretch/>
        </p:blipFill>
        <p:spPr>
          <a:xfrm>
            <a:off x="3012150" y="3908425"/>
            <a:ext cx="1635975" cy="1122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1"/>
          <p:cNvSpPr txBox="1"/>
          <p:nvPr/>
        </p:nvSpPr>
        <p:spPr>
          <a:xfrm>
            <a:off x="90500" y="63175"/>
            <a:ext cx="2950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Oswald"/>
                <a:ea typeface="Oswald"/>
                <a:cs typeface="Oswald"/>
                <a:sym typeface="Oswald"/>
              </a:rPr>
              <a:t>Data Deployment</a:t>
            </a:r>
            <a:endParaRPr sz="2100">
              <a:latin typeface="Oswald"/>
              <a:ea typeface="Oswald"/>
              <a:cs typeface="Oswald"/>
              <a:sym typeface="Oswald"/>
            </a:endParaRPr>
          </a:p>
        </p:txBody>
      </p:sp>
      <p:cxnSp>
        <p:nvCxnSpPr>
          <p:cNvPr id="197" name="Google Shape;197;p21"/>
          <p:cNvCxnSpPr/>
          <p:nvPr/>
        </p:nvCxnSpPr>
        <p:spPr>
          <a:xfrm rot="10800000" flipH="1">
            <a:off x="0" y="512775"/>
            <a:ext cx="9178800" cy="1020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21"/>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1"/>
          <p:cNvSpPr/>
          <p:nvPr/>
        </p:nvSpPr>
        <p:spPr>
          <a:xfrm>
            <a:off x="90500" y="698425"/>
            <a:ext cx="8987100" cy="491700"/>
          </a:xfrm>
          <a:prstGeom prst="rect">
            <a:avLst/>
          </a:prstGeom>
          <a:solidFill>
            <a:schemeClr val="accent4"/>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100">
                <a:solidFill>
                  <a:srgbClr val="202124"/>
                </a:solidFill>
                <a:latin typeface="Nunito"/>
                <a:ea typeface="Nunito"/>
                <a:cs typeface="Nunito"/>
                <a:sym typeface="Nunito"/>
              </a:rPr>
              <a:t>The concept of deployment in data science refers to the application of a model for prediction using a new data. Depending on the requirements, the deployment phase can be as simple as generating a report or as complex as implementing a repeatable data science process.</a:t>
            </a:r>
            <a:endParaRPr sz="1100">
              <a:latin typeface="Nunito"/>
              <a:ea typeface="Nunito"/>
              <a:cs typeface="Nunito"/>
              <a:sym typeface="Nunito"/>
            </a:endParaRPr>
          </a:p>
        </p:txBody>
      </p:sp>
      <p:sp>
        <p:nvSpPr>
          <p:cNvPr id="200" name="Google Shape;200;p21"/>
          <p:cNvSpPr/>
          <p:nvPr/>
        </p:nvSpPr>
        <p:spPr>
          <a:xfrm>
            <a:off x="121250" y="1317475"/>
            <a:ext cx="2873100" cy="37461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dk1"/>
                </a:solidFill>
                <a:latin typeface="Nunito"/>
                <a:ea typeface="Nunito"/>
                <a:cs typeface="Nunito"/>
                <a:sym typeface="Nunito"/>
              </a:rPr>
              <a:t>Building a model is generally not the end of the project. Even if the purpose of the model is to increase knowledge of the data, the knowledge gained will need to be organized and presented in a way that the customer can use it. Depending on the requirements, the deployment phase can be as simple as generating a report or as complex as implementing a repeatable data science process. In many cases, it will be the customer, who will carry out the deployment steps. For example, a credit card company may want to deploy a trained model or set of models to quickly identify transactions, which have a high probability of being fraudulent. However, even if the analyst will not carry out the deployment effort it is important for the customer to understand up front what actions will need to be carried out in order to actually make use of the created models. </a:t>
            </a:r>
            <a:endParaRPr sz="1200">
              <a:latin typeface="Nunito"/>
              <a:ea typeface="Nunito"/>
              <a:cs typeface="Nunito"/>
              <a:sym typeface="Nunito"/>
            </a:endParaRPr>
          </a:p>
          <a:p>
            <a:pPr marL="0" lvl="0" indent="0" algn="ctr" rtl="0">
              <a:lnSpc>
                <a:spcPct val="100000"/>
              </a:lnSpc>
              <a:spcBef>
                <a:spcPts val="0"/>
              </a:spcBef>
              <a:spcAft>
                <a:spcPts val="0"/>
              </a:spcAft>
              <a:buNone/>
            </a:pPr>
            <a:endParaRPr sz="400">
              <a:latin typeface="Nunito"/>
              <a:ea typeface="Nunito"/>
              <a:cs typeface="Nunito"/>
              <a:sym typeface="Nunito"/>
            </a:endParaRPr>
          </a:p>
        </p:txBody>
      </p:sp>
      <p:sp>
        <p:nvSpPr>
          <p:cNvPr id="201" name="Google Shape;201;p21"/>
          <p:cNvSpPr/>
          <p:nvPr/>
        </p:nvSpPr>
        <p:spPr>
          <a:xfrm>
            <a:off x="3079225" y="1317475"/>
            <a:ext cx="5908500" cy="36873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0000"/>
              </a:lnSpc>
              <a:spcBef>
                <a:spcPts val="0"/>
              </a:spcBef>
              <a:spcAft>
                <a:spcPts val="0"/>
              </a:spcAft>
              <a:buClr>
                <a:schemeClr val="dk1"/>
              </a:buClr>
              <a:buSzPts val="1100"/>
              <a:buFont typeface="Arial"/>
              <a:buNone/>
            </a:pPr>
            <a:r>
              <a:rPr lang="en" sz="1100" b="1">
                <a:solidFill>
                  <a:srgbClr val="171717"/>
                </a:solidFill>
                <a:latin typeface="Nunito"/>
                <a:ea typeface="Nunito"/>
                <a:cs typeface="Nunito"/>
                <a:sym typeface="Nunito"/>
              </a:rPr>
              <a:t>Operationalize a model</a:t>
            </a:r>
            <a:endParaRPr sz="1100" b="1">
              <a:solidFill>
                <a:srgbClr val="171717"/>
              </a:solidFill>
              <a:latin typeface="Nunito"/>
              <a:ea typeface="Nunito"/>
              <a:cs typeface="Nunito"/>
              <a:sym typeface="Nunito"/>
            </a:endParaRPr>
          </a:p>
          <a:p>
            <a:pPr marL="0" lvl="0" indent="0" algn="l" rtl="0">
              <a:lnSpc>
                <a:spcPct val="115000"/>
              </a:lnSpc>
              <a:spcBef>
                <a:spcPts val="0"/>
              </a:spcBef>
              <a:spcAft>
                <a:spcPts val="0"/>
              </a:spcAft>
              <a:buClr>
                <a:schemeClr val="dk1"/>
              </a:buClr>
              <a:buSzPts val="1100"/>
              <a:buFont typeface="Arial"/>
              <a:buNone/>
            </a:pPr>
            <a:r>
              <a:rPr lang="en" sz="900">
                <a:solidFill>
                  <a:srgbClr val="171717"/>
                </a:solidFill>
                <a:latin typeface="Nunito"/>
                <a:ea typeface="Nunito"/>
                <a:cs typeface="Nunito"/>
                <a:sym typeface="Nunito"/>
              </a:rPr>
              <a:t>After you have a set of models that perform well, you can operationalize them for other applications to consume. Depending on the business requirements, predictions are made in real time or on a batch basis. To deploy models, you expose them with an open API interface. The interface enables the model to be easily consumed from various applications, such as:</a:t>
            </a:r>
            <a:endParaRPr sz="900">
              <a:solidFill>
                <a:srgbClr val="171717"/>
              </a:solidFill>
              <a:latin typeface="Nunito"/>
              <a:ea typeface="Nunito"/>
              <a:cs typeface="Nunito"/>
              <a:sym typeface="Nunito"/>
            </a:endParaRPr>
          </a:p>
          <a:p>
            <a:pPr marL="285750" lvl="0" indent="-114300" algn="l" rtl="0">
              <a:lnSpc>
                <a:spcPct val="115000"/>
              </a:lnSpc>
              <a:spcBef>
                <a:spcPts val="0"/>
              </a:spcBef>
              <a:spcAft>
                <a:spcPts val="0"/>
              </a:spcAft>
              <a:buClr>
                <a:srgbClr val="171717"/>
              </a:buClr>
              <a:buSzPts val="900"/>
              <a:buFont typeface="Nunito"/>
              <a:buChar char="●"/>
            </a:pPr>
            <a:r>
              <a:rPr lang="en" sz="900">
                <a:solidFill>
                  <a:srgbClr val="171717"/>
                </a:solidFill>
                <a:latin typeface="Nunito"/>
                <a:ea typeface="Nunito"/>
                <a:cs typeface="Nunito"/>
                <a:sym typeface="Nunito"/>
              </a:rPr>
              <a:t>Online websites</a:t>
            </a:r>
            <a:endParaRPr sz="900">
              <a:solidFill>
                <a:srgbClr val="171717"/>
              </a:solidFill>
              <a:latin typeface="Nunito"/>
              <a:ea typeface="Nunito"/>
              <a:cs typeface="Nunito"/>
              <a:sym typeface="Nunito"/>
            </a:endParaRPr>
          </a:p>
          <a:p>
            <a:pPr marL="285750" lvl="0" indent="-114300" algn="l" rtl="0">
              <a:lnSpc>
                <a:spcPct val="115000"/>
              </a:lnSpc>
              <a:spcBef>
                <a:spcPts val="0"/>
              </a:spcBef>
              <a:spcAft>
                <a:spcPts val="0"/>
              </a:spcAft>
              <a:buClr>
                <a:srgbClr val="171717"/>
              </a:buClr>
              <a:buSzPts val="900"/>
              <a:buFont typeface="Nunito"/>
              <a:buChar char="●"/>
            </a:pPr>
            <a:r>
              <a:rPr lang="en" sz="900">
                <a:solidFill>
                  <a:srgbClr val="171717"/>
                </a:solidFill>
                <a:latin typeface="Nunito"/>
                <a:ea typeface="Nunito"/>
                <a:cs typeface="Nunito"/>
                <a:sym typeface="Nunito"/>
              </a:rPr>
              <a:t>Spreadsheets</a:t>
            </a:r>
            <a:endParaRPr sz="900">
              <a:solidFill>
                <a:srgbClr val="171717"/>
              </a:solidFill>
              <a:latin typeface="Nunito"/>
              <a:ea typeface="Nunito"/>
              <a:cs typeface="Nunito"/>
              <a:sym typeface="Nunito"/>
            </a:endParaRPr>
          </a:p>
          <a:p>
            <a:pPr marL="285750" lvl="0" indent="-114300" algn="l" rtl="0">
              <a:lnSpc>
                <a:spcPct val="115000"/>
              </a:lnSpc>
              <a:spcBef>
                <a:spcPts val="0"/>
              </a:spcBef>
              <a:spcAft>
                <a:spcPts val="0"/>
              </a:spcAft>
              <a:buClr>
                <a:srgbClr val="171717"/>
              </a:buClr>
              <a:buSzPts val="900"/>
              <a:buFont typeface="Nunito"/>
              <a:buChar char="●"/>
            </a:pPr>
            <a:r>
              <a:rPr lang="en" sz="900">
                <a:solidFill>
                  <a:srgbClr val="171717"/>
                </a:solidFill>
                <a:latin typeface="Nunito"/>
                <a:ea typeface="Nunito"/>
                <a:cs typeface="Nunito"/>
                <a:sym typeface="Nunito"/>
              </a:rPr>
              <a:t>Dashboards</a:t>
            </a:r>
            <a:endParaRPr sz="900">
              <a:solidFill>
                <a:srgbClr val="171717"/>
              </a:solidFill>
              <a:latin typeface="Nunito"/>
              <a:ea typeface="Nunito"/>
              <a:cs typeface="Nunito"/>
              <a:sym typeface="Nunito"/>
            </a:endParaRPr>
          </a:p>
          <a:p>
            <a:pPr marL="285750" lvl="0" indent="-114300" algn="l" rtl="0">
              <a:lnSpc>
                <a:spcPct val="115000"/>
              </a:lnSpc>
              <a:spcBef>
                <a:spcPts val="0"/>
              </a:spcBef>
              <a:spcAft>
                <a:spcPts val="0"/>
              </a:spcAft>
              <a:buClr>
                <a:srgbClr val="171717"/>
              </a:buClr>
              <a:buSzPts val="900"/>
              <a:buFont typeface="Nunito"/>
              <a:buChar char="●"/>
            </a:pPr>
            <a:r>
              <a:rPr lang="en" sz="900">
                <a:solidFill>
                  <a:srgbClr val="171717"/>
                </a:solidFill>
                <a:latin typeface="Nunito"/>
                <a:ea typeface="Nunito"/>
                <a:cs typeface="Nunito"/>
                <a:sym typeface="Nunito"/>
              </a:rPr>
              <a:t>Line-of-business applications</a:t>
            </a:r>
            <a:endParaRPr sz="900">
              <a:solidFill>
                <a:srgbClr val="171717"/>
              </a:solidFill>
              <a:latin typeface="Nunito"/>
              <a:ea typeface="Nunito"/>
              <a:cs typeface="Nunito"/>
              <a:sym typeface="Nunito"/>
            </a:endParaRPr>
          </a:p>
          <a:p>
            <a:pPr marL="285750" lvl="0" indent="-114300" algn="l" rtl="0">
              <a:lnSpc>
                <a:spcPct val="115000"/>
              </a:lnSpc>
              <a:spcBef>
                <a:spcPts val="0"/>
              </a:spcBef>
              <a:spcAft>
                <a:spcPts val="0"/>
              </a:spcAft>
              <a:buClr>
                <a:srgbClr val="171717"/>
              </a:buClr>
              <a:buSzPts val="900"/>
              <a:buFont typeface="Nunito"/>
              <a:buChar char="●"/>
            </a:pPr>
            <a:r>
              <a:rPr lang="en" sz="900">
                <a:solidFill>
                  <a:srgbClr val="171717"/>
                </a:solidFill>
                <a:latin typeface="Nunito"/>
                <a:ea typeface="Nunito"/>
                <a:cs typeface="Nunito"/>
                <a:sym typeface="Nunito"/>
              </a:rPr>
              <a:t>Back-end applications</a:t>
            </a:r>
            <a:endParaRPr sz="900">
              <a:solidFill>
                <a:srgbClr val="171717"/>
              </a:solidFill>
              <a:latin typeface="Nunito"/>
              <a:ea typeface="Nunito"/>
              <a:cs typeface="Nunito"/>
              <a:sym typeface="Nunito"/>
            </a:endParaRPr>
          </a:p>
          <a:p>
            <a:pPr marL="0" lvl="0" indent="0" algn="l" rtl="0">
              <a:lnSpc>
                <a:spcPct val="115000"/>
              </a:lnSpc>
              <a:spcBef>
                <a:spcPts val="0"/>
              </a:spcBef>
              <a:spcAft>
                <a:spcPts val="0"/>
              </a:spcAft>
              <a:buNone/>
            </a:pPr>
            <a:endParaRPr sz="900">
              <a:solidFill>
                <a:srgbClr val="171717"/>
              </a:solidFill>
              <a:latin typeface="Nunito"/>
              <a:ea typeface="Nunito"/>
              <a:cs typeface="Nunito"/>
              <a:sym typeface="Nunito"/>
            </a:endParaRPr>
          </a:p>
          <a:p>
            <a:pPr marL="0" lvl="0" indent="0" algn="l" rtl="0">
              <a:lnSpc>
                <a:spcPct val="115000"/>
              </a:lnSpc>
              <a:spcBef>
                <a:spcPts val="0"/>
              </a:spcBef>
              <a:spcAft>
                <a:spcPts val="0"/>
              </a:spcAft>
              <a:buNone/>
            </a:pPr>
            <a:endParaRPr sz="900">
              <a:solidFill>
                <a:srgbClr val="171717"/>
              </a:solidFill>
              <a:latin typeface="Nunito"/>
              <a:ea typeface="Nunito"/>
              <a:cs typeface="Nunito"/>
              <a:sym typeface="Nunito"/>
            </a:endParaRPr>
          </a:p>
          <a:p>
            <a:pPr marL="0" lvl="0" indent="0" algn="l" rtl="0">
              <a:lnSpc>
                <a:spcPct val="115000"/>
              </a:lnSpc>
              <a:spcBef>
                <a:spcPts val="0"/>
              </a:spcBef>
              <a:spcAft>
                <a:spcPts val="0"/>
              </a:spcAft>
              <a:buNone/>
            </a:pPr>
            <a:r>
              <a:rPr lang="en" sz="900">
                <a:solidFill>
                  <a:srgbClr val="111111"/>
                </a:solidFill>
                <a:latin typeface="Nunito"/>
                <a:ea typeface="Nunito"/>
                <a:cs typeface="Nunito"/>
                <a:sym typeface="Nunito"/>
              </a:rPr>
              <a:t>There are multiple factors to consider when </a:t>
            </a:r>
            <a:endParaRPr sz="900">
              <a:solidFill>
                <a:srgbClr val="111111"/>
              </a:solidFill>
              <a:latin typeface="Nunito"/>
              <a:ea typeface="Nunito"/>
              <a:cs typeface="Nunito"/>
              <a:sym typeface="Nunito"/>
            </a:endParaRPr>
          </a:p>
          <a:p>
            <a:pPr marL="0" lvl="0" indent="0" algn="l" rtl="0">
              <a:lnSpc>
                <a:spcPct val="115000"/>
              </a:lnSpc>
              <a:spcBef>
                <a:spcPts val="0"/>
              </a:spcBef>
              <a:spcAft>
                <a:spcPts val="0"/>
              </a:spcAft>
              <a:buNone/>
            </a:pPr>
            <a:r>
              <a:rPr lang="en" sz="900">
                <a:solidFill>
                  <a:srgbClr val="111111"/>
                </a:solidFill>
                <a:latin typeface="Nunito"/>
                <a:ea typeface="Nunito"/>
                <a:cs typeface="Nunito"/>
                <a:sym typeface="Nunito"/>
              </a:rPr>
              <a:t>determining how to deploy a machine learning</a:t>
            </a:r>
            <a:endParaRPr sz="900">
              <a:solidFill>
                <a:srgbClr val="111111"/>
              </a:solidFill>
              <a:latin typeface="Nunito"/>
              <a:ea typeface="Nunito"/>
              <a:cs typeface="Nunito"/>
              <a:sym typeface="Nunito"/>
            </a:endParaRPr>
          </a:p>
          <a:p>
            <a:pPr marL="0" lvl="0" indent="0" algn="l" rtl="0">
              <a:lnSpc>
                <a:spcPct val="115000"/>
              </a:lnSpc>
              <a:spcBef>
                <a:spcPts val="0"/>
              </a:spcBef>
              <a:spcAft>
                <a:spcPts val="0"/>
              </a:spcAft>
              <a:buClr>
                <a:schemeClr val="dk1"/>
              </a:buClr>
              <a:buSzPts val="1100"/>
              <a:buFont typeface="Arial"/>
              <a:buNone/>
            </a:pPr>
            <a:r>
              <a:rPr lang="en" sz="900">
                <a:solidFill>
                  <a:srgbClr val="111111"/>
                </a:solidFill>
                <a:latin typeface="Nunito"/>
                <a:ea typeface="Nunito"/>
                <a:cs typeface="Nunito"/>
                <a:sym typeface="Nunito"/>
              </a:rPr>
              <a:t>model. These factors include:</a:t>
            </a:r>
            <a:endParaRPr sz="900">
              <a:solidFill>
                <a:srgbClr val="111111"/>
              </a:solidFill>
              <a:latin typeface="Nunito"/>
              <a:ea typeface="Nunito"/>
              <a:cs typeface="Nunito"/>
              <a:sym typeface="Nunito"/>
            </a:endParaRPr>
          </a:p>
          <a:p>
            <a:pPr marL="285750" marR="50800" lvl="0" indent="-171450" algn="l" rtl="0">
              <a:lnSpc>
                <a:spcPct val="115000"/>
              </a:lnSpc>
              <a:spcBef>
                <a:spcPts val="0"/>
              </a:spcBef>
              <a:spcAft>
                <a:spcPts val="0"/>
              </a:spcAft>
              <a:buClr>
                <a:srgbClr val="111111"/>
              </a:buClr>
              <a:buSzPts val="900"/>
              <a:buFont typeface="Nunito"/>
              <a:buChar char="●"/>
            </a:pPr>
            <a:r>
              <a:rPr lang="en" sz="900">
                <a:solidFill>
                  <a:srgbClr val="111111"/>
                </a:solidFill>
                <a:latin typeface="Nunito"/>
                <a:ea typeface="Nunito"/>
                <a:cs typeface="Nunito"/>
                <a:sym typeface="Nunito"/>
              </a:rPr>
              <a:t>how frequently predictions should be generated</a:t>
            </a:r>
            <a:endParaRPr sz="900">
              <a:solidFill>
                <a:srgbClr val="111111"/>
              </a:solidFill>
              <a:latin typeface="Nunito"/>
              <a:ea typeface="Nunito"/>
              <a:cs typeface="Nunito"/>
              <a:sym typeface="Nunito"/>
            </a:endParaRPr>
          </a:p>
          <a:p>
            <a:pPr marL="285750" marR="50800" lvl="0" indent="-171450" algn="l" rtl="0">
              <a:lnSpc>
                <a:spcPct val="115000"/>
              </a:lnSpc>
              <a:spcBef>
                <a:spcPts val="0"/>
              </a:spcBef>
              <a:spcAft>
                <a:spcPts val="0"/>
              </a:spcAft>
              <a:buClr>
                <a:srgbClr val="111111"/>
              </a:buClr>
              <a:buSzPts val="900"/>
              <a:buFont typeface="Nunito"/>
              <a:buChar char="●"/>
            </a:pPr>
            <a:r>
              <a:rPr lang="en" sz="900">
                <a:solidFill>
                  <a:srgbClr val="111111"/>
                </a:solidFill>
                <a:latin typeface="Nunito"/>
                <a:ea typeface="Nunito"/>
                <a:cs typeface="Nunito"/>
                <a:sym typeface="Nunito"/>
              </a:rPr>
              <a:t>whether predictions should be generated</a:t>
            </a:r>
            <a:endParaRPr sz="900">
              <a:solidFill>
                <a:srgbClr val="111111"/>
              </a:solidFill>
              <a:latin typeface="Nunito"/>
              <a:ea typeface="Nunito"/>
              <a:cs typeface="Nunito"/>
              <a:sym typeface="Nunito"/>
            </a:endParaRPr>
          </a:p>
          <a:p>
            <a:pPr marL="0" marR="50800" lvl="0" indent="0" algn="l" rtl="0">
              <a:lnSpc>
                <a:spcPct val="115000"/>
              </a:lnSpc>
              <a:spcBef>
                <a:spcPts val="0"/>
              </a:spcBef>
              <a:spcAft>
                <a:spcPts val="0"/>
              </a:spcAft>
              <a:buNone/>
            </a:pPr>
            <a:r>
              <a:rPr lang="en" sz="900">
                <a:solidFill>
                  <a:srgbClr val="111111"/>
                </a:solidFill>
                <a:latin typeface="Nunito"/>
                <a:ea typeface="Nunito"/>
                <a:cs typeface="Nunito"/>
                <a:sym typeface="Nunito"/>
              </a:rPr>
              <a:t> for a single instance at a time or a batch of instances</a:t>
            </a:r>
            <a:endParaRPr sz="900">
              <a:solidFill>
                <a:srgbClr val="111111"/>
              </a:solidFill>
              <a:latin typeface="Nunito"/>
              <a:ea typeface="Nunito"/>
              <a:cs typeface="Nunito"/>
              <a:sym typeface="Nunito"/>
            </a:endParaRPr>
          </a:p>
          <a:p>
            <a:pPr marL="285750" marR="50800" lvl="0" indent="-171450" algn="l" rtl="0">
              <a:lnSpc>
                <a:spcPct val="115000"/>
              </a:lnSpc>
              <a:spcBef>
                <a:spcPts val="0"/>
              </a:spcBef>
              <a:spcAft>
                <a:spcPts val="0"/>
              </a:spcAft>
              <a:buClr>
                <a:srgbClr val="111111"/>
              </a:buClr>
              <a:buSzPts val="900"/>
              <a:buFont typeface="Nunito"/>
              <a:buChar char="●"/>
            </a:pPr>
            <a:r>
              <a:rPr lang="en" sz="900">
                <a:solidFill>
                  <a:srgbClr val="111111"/>
                </a:solidFill>
                <a:latin typeface="Nunito"/>
                <a:ea typeface="Nunito"/>
                <a:cs typeface="Nunito"/>
                <a:sym typeface="Nunito"/>
              </a:rPr>
              <a:t>the number of applications that will access the model</a:t>
            </a:r>
            <a:endParaRPr sz="900">
              <a:solidFill>
                <a:srgbClr val="111111"/>
              </a:solidFill>
              <a:latin typeface="Nunito"/>
              <a:ea typeface="Nunito"/>
              <a:cs typeface="Nunito"/>
              <a:sym typeface="Nunito"/>
            </a:endParaRPr>
          </a:p>
          <a:p>
            <a:pPr marL="285750" marR="50800" lvl="0" indent="-171450" algn="l" rtl="0">
              <a:lnSpc>
                <a:spcPct val="115000"/>
              </a:lnSpc>
              <a:spcBef>
                <a:spcPts val="0"/>
              </a:spcBef>
              <a:spcAft>
                <a:spcPts val="0"/>
              </a:spcAft>
              <a:buClr>
                <a:srgbClr val="111111"/>
              </a:buClr>
              <a:buSzPts val="900"/>
              <a:buFont typeface="Nunito"/>
              <a:buChar char="●"/>
            </a:pPr>
            <a:r>
              <a:rPr lang="en" sz="900">
                <a:solidFill>
                  <a:srgbClr val="111111"/>
                </a:solidFill>
                <a:latin typeface="Nunito"/>
                <a:ea typeface="Nunito"/>
                <a:cs typeface="Nunito"/>
                <a:sym typeface="Nunito"/>
              </a:rPr>
              <a:t>the latency requirements of these applications</a:t>
            </a:r>
            <a:endParaRPr sz="900">
              <a:solidFill>
                <a:srgbClr val="171717"/>
              </a:solidFill>
              <a:latin typeface="Nunito"/>
              <a:ea typeface="Nunito"/>
              <a:cs typeface="Nunito"/>
              <a:sym typeface="Nunito"/>
            </a:endParaRPr>
          </a:p>
        </p:txBody>
      </p:sp>
      <p:pic>
        <p:nvPicPr>
          <p:cNvPr id="202" name="Google Shape;202;p21"/>
          <p:cNvPicPr preferRelativeResize="0"/>
          <p:nvPr/>
        </p:nvPicPr>
        <p:blipFill>
          <a:blip r:embed="rId3">
            <a:alphaModFix/>
          </a:blip>
          <a:stretch>
            <a:fillRect/>
          </a:stretch>
        </p:blipFill>
        <p:spPr>
          <a:xfrm>
            <a:off x="1847550" y="0"/>
            <a:ext cx="507900" cy="507900"/>
          </a:xfrm>
          <a:prstGeom prst="rect">
            <a:avLst/>
          </a:prstGeom>
          <a:noFill/>
          <a:ln>
            <a:noFill/>
          </a:ln>
        </p:spPr>
      </p:pic>
      <p:pic>
        <p:nvPicPr>
          <p:cNvPr id="203" name="Google Shape;203;p21"/>
          <p:cNvPicPr preferRelativeResize="0"/>
          <p:nvPr/>
        </p:nvPicPr>
        <p:blipFill rotWithShape="1">
          <a:blip r:embed="rId4">
            <a:alphaModFix/>
          </a:blip>
          <a:srcRect t="8240"/>
          <a:stretch/>
        </p:blipFill>
        <p:spPr>
          <a:xfrm>
            <a:off x="5320475" y="2362875"/>
            <a:ext cx="3667251" cy="2083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52000"/>
          </a:blip>
          <a:stretch>
            <a:fillRect/>
          </a:stretch>
        </p:blipFill>
        <p:spPr>
          <a:xfrm>
            <a:off x="1990189" y="-22219"/>
            <a:ext cx="5143502" cy="5179220"/>
          </a:xfrm>
          <a:prstGeom prst="rect">
            <a:avLst/>
          </a:prstGeom>
          <a:noFill/>
          <a:ln>
            <a:noFill/>
          </a:ln>
        </p:spPr>
      </p:pic>
      <p:pic>
        <p:nvPicPr>
          <p:cNvPr id="55" name="Google Shape;55;p13"/>
          <p:cNvPicPr preferRelativeResize="0"/>
          <p:nvPr/>
        </p:nvPicPr>
        <p:blipFill>
          <a:blip r:embed="rId4">
            <a:alphaModFix/>
          </a:blip>
          <a:stretch>
            <a:fillRect/>
          </a:stretch>
        </p:blipFill>
        <p:spPr>
          <a:xfrm>
            <a:off x="6529799" y="0"/>
            <a:ext cx="491161" cy="491161"/>
          </a:xfrm>
          <a:prstGeom prst="rect">
            <a:avLst/>
          </a:prstGeom>
          <a:noFill/>
          <a:ln>
            <a:noFill/>
          </a:ln>
        </p:spPr>
      </p:pic>
      <p:sp>
        <p:nvSpPr>
          <p:cNvPr id="56" name="Google Shape;56;p13"/>
          <p:cNvSpPr/>
          <p:nvPr/>
        </p:nvSpPr>
        <p:spPr>
          <a:xfrm>
            <a:off x="2790830" y="511116"/>
            <a:ext cx="979425" cy="4386656"/>
          </a:xfrm>
          <a:prstGeom prst="rect">
            <a:avLst/>
          </a:prstGeom>
          <a:noFill/>
          <a:ln w="9525" cap="flat" cmpd="sng">
            <a:solidFill>
              <a:srgbClr val="EA4A4A"/>
            </a:solidFill>
            <a:prstDash val="solid"/>
            <a:round/>
            <a:headEnd type="none" w="sm" len="sm"/>
            <a:tailEnd type="none" w="sm" len="sm"/>
          </a:ln>
        </p:spPr>
        <p:txBody>
          <a:bodyPr spcFirstLastPara="1" wrap="square" lIns="51427" tIns="51427" rIns="51427" bIns="51427" anchor="ctr" anchorCtr="0">
            <a:noAutofit/>
          </a:bodyPr>
          <a:lstStyle/>
          <a:p>
            <a:endParaRPr sz="731">
              <a:latin typeface="Poppins SemiBold"/>
              <a:ea typeface="Poppins SemiBold"/>
              <a:cs typeface="Poppins SemiBold"/>
              <a:sym typeface="Poppins SemiBold"/>
            </a:endParaRPr>
          </a:p>
        </p:txBody>
      </p:sp>
      <p:sp>
        <p:nvSpPr>
          <p:cNvPr id="57" name="Google Shape;57;p13"/>
          <p:cNvSpPr/>
          <p:nvPr/>
        </p:nvSpPr>
        <p:spPr>
          <a:xfrm>
            <a:off x="2790872" y="511116"/>
            <a:ext cx="979425" cy="248906"/>
          </a:xfrm>
          <a:prstGeom prst="rect">
            <a:avLst/>
          </a:prstGeom>
          <a:solidFill>
            <a:srgbClr val="FF8383"/>
          </a:solidFill>
          <a:ln w="9525" cap="flat" cmpd="sng">
            <a:solidFill>
              <a:srgbClr val="EA4A4A"/>
            </a:solidFill>
            <a:prstDash val="solid"/>
            <a:round/>
            <a:headEnd type="none" w="sm" len="sm"/>
            <a:tailEnd type="none" w="sm" len="sm"/>
          </a:ln>
        </p:spPr>
        <p:txBody>
          <a:bodyPr spcFirstLastPara="1" wrap="square" lIns="51427" tIns="51427" rIns="51427" bIns="51427" anchor="ctr" anchorCtr="0">
            <a:noAutofit/>
          </a:bodyPr>
          <a:lstStyle/>
          <a:p>
            <a:pPr algn="ctr"/>
            <a:r>
              <a:rPr lang="en" sz="731">
                <a:latin typeface="Poppins SemiBold"/>
                <a:ea typeface="Poppins SemiBold"/>
                <a:cs typeface="Poppins SemiBold"/>
                <a:sym typeface="Poppins SemiBold"/>
              </a:rPr>
              <a:t>Data Transformation</a:t>
            </a:r>
            <a:endParaRPr sz="731">
              <a:latin typeface="Poppins SemiBold"/>
              <a:ea typeface="Poppins SemiBold"/>
              <a:cs typeface="Poppins SemiBold"/>
              <a:sym typeface="Poppins SemiBold"/>
            </a:endParaRPr>
          </a:p>
        </p:txBody>
      </p:sp>
      <p:sp>
        <p:nvSpPr>
          <p:cNvPr id="58" name="Google Shape;58;p13"/>
          <p:cNvSpPr/>
          <p:nvPr/>
        </p:nvSpPr>
        <p:spPr>
          <a:xfrm>
            <a:off x="3770297" y="511116"/>
            <a:ext cx="1869244" cy="4386656"/>
          </a:xfrm>
          <a:prstGeom prst="rect">
            <a:avLst/>
          </a:prstGeom>
          <a:noFill/>
          <a:ln w="9525" cap="flat" cmpd="sng">
            <a:solidFill>
              <a:srgbClr val="EA4A4A"/>
            </a:solidFill>
            <a:prstDash val="solid"/>
            <a:round/>
            <a:headEnd type="none" w="sm" len="sm"/>
            <a:tailEnd type="none" w="sm" len="sm"/>
          </a:ln>
        </p:spPr>
        <p:txBody>
          <a:bodyPr spcFirstLastPara="1" wrap="square" lIns="51427" tIns="51427" rIns="51427" bIns="51427" anchor="ctr" anchorCtr="0">
            <a:noAutofit/>
          </a:bodyPr>
          <a:lstStyle/>
          <a:p>
            <a:endParaRPr sz="731">
              <a:latin typeface="Poppins SemiBold"/>
              <a:ea typeface="Poppins SemiBold"/>
              <a:cs typeface="Poppins SemiBold"/>
              <a:sym typeface="Poppins SemiBold"/>
            </a:endParaRPr>
          </a:p>
        </p:txBody>
      </p:sp>
      <p:sp>
        <p:nvSpPr>
          <p:cNvPr id="59" name="Google Shape;59;p13"/>
          <p:cNvSpPr/>
          <p:nvPr/>
        </p:nvSpPr>
        <p:spPr>
          <a:xfrm>
            <a:off x="5639513" y="511116"/>
            <a:ext cx="979425" cy="4386656"/>
          </a:xfrm>
          <a:prstGeom prst="rect">
            <a:avLst/>
          </a:prstGeom>
          <a:noFill/>
          <a:ln w="9525" cap="flat" cmpd="sng">
            <a:solidFill>
              <a:srgbClr val="EA4A4A"/>
            </a:solidFill>
            <a:prstDash val="solid"/>
            <a:round/>
            <a:headEnd type="none" w="sm" len="sm"/>
            <a:tailEnd type="none" w="sm" len="sm"/>
          </a:ln>
        </p:spPr>
        <p:txBody>
          <a:bodyPr spcFirstLastPara="1" wrap="square" lIns="51427" tIns="51427" rIns="51427" bIns="51427" anchor="ctr" anchorCtr="0">
            <a:noAutofit/>
          </a:bodyPr>
          <a:lstStyle/>
          <a:p>
            <a:endParaRPr sz="731">
              <a:latin typeface="Poppins SemiBold"/>
              <a:ea typeface="Poppins SemiBold"/>
              <a:cs typeface="Poppins SemiBold"/>
              <a:sym typeface="Poppins SemiBold"/>
            </a:endParaRPr>
          </a:p>
        </p:txBody>
      </p:sp>
      <p:sp>
        <p:nvSpPr>
          <p:cNvPr id="60" name="Google Shape;60;p13"/>
          <p:cNvSpPr/>
          <p:nvPr/>
        </p:nvSpPr>
        <p:spPr>
          <a:xfrm>
            <a:off x="3770297" y="511116"/>
            <a:ext cx="1869244" cy="248906"/>
          </a:xfrm>
          <a:prstGeom prst="rect">
            <a:avLst/>
          </a:prstGeom>
          <a:solidFill>
            <a:srgbClr val="FF8383"/>
          </a:solidFill>
          <a:ln w="9525" cap="flat" cmpd="sng">
            <a:solidFill>
              <a:srgbClr val="EA4A4A"/>
            </a:solidFill>
            <a:prstDash val="solid"/>
            <a:round/>
            <a:headEnd type="none" w="sm" len="sm"/>
            <a:tailEnd type="none" w="sm" len="sm"/>
          </a:ln>
        </p:spPr>
        <p:txBody>
          <a:bodyPr spcFirstLastPara="1" wrap="square" lIns="51427" tIns="51427" rIns="51427" bIns="51427" anchor="ctr" anchorCtr="0">
            <a:noAutofit/>
          </a:bodyPr>
          <a:lstStyle/>
          <a:p>
            <a:pPr algn="ctr"/>
            <a:r>
              <a:rPr lang="en" sz="731">
                <a:latin typeface="Poppins SemiBold"/>
                <a:ea typeface="Poppins SemiBold"/>
                <a:cs typeface="Poppins SemiBold"/>
                <a:sym typeface="Poppins SemiBold"/>
              </a:rPr>
              <a:t>Model Training &amp; Development</a:t>
            </a:r>
            <a:endParaRPr sz="731">
              <a:latin typeface="Poppins SemiBold"/>
              <a:ea typeface="Poppins SemiBold"/>
              <a:cs typeface="Poppins SemiBold"/>
              <a:sym typeface="Poppins SemiBold"/>
            </a:endParaRPr>
          </a:p>
        </p:txBody>
      </p:sp>
      <p:sp>
        <p:nvSpPr>
          <p:cNvPr id="61" name="Google Shape;61;p13"/>
          <p:cNvSpPr/>
          <p:nvPr/>
        </p:nvSpPr>
        <p:spPr>
          <a:xfrm>
            <a:off x="5639513" y="511116"/>
            <a:ext cx="979425" cy="248906"/>
          </a:xfrm>
          <a:prstGeom prst="rect">
            <a:avLst/>
          </a:prstGeom>
          <a:solidFill>
            <a:srgbClr val="FF8383"/>
          </a:solidFill>
          <a:ln w="9525" cap="flat" cmpd="sng">
            <a:solidFill>
              <a:srgbClr val="EA4A4A"/>
            </a:solidFill>
            <a:prstDash val="solid"/>
            <a:round/>
            <a:headEnd type="none" w="sm" len="sm"/>
            <a:tailEnd type="none" w="sm" len="sm"/>
          </a:ln>
        </p:spPr>
        <p:txBody>
          <a:bodyPr spcFirstLastPara="1" wrap="square" lIns="51427" tIns="51427" rIns="51427" bIns="51427" anchor="ctr" anchorCtr="0">
            <a:noAutofit/>
          </a:bodyPr>
          <a:lstStyle/>
          <a:p>
            <a:pPr algn="ctr"/>
            <a:r>
              <a:rPr lang="en" sz="731">
                <a:latin typeface="Poppins SemiBold"/>
                <a:ea typeface="Poppins SemiBold"/>
                <a:cs typeface="Poppins SemiBold"/>
                <a:sym typeface="Poppins SemiBold"/>
              </a:rPr>
              <a:t>Model Inference</a:t>
            </a:r>
            <a:endParaRPr sz="731">
              <a:latin typeface="Poppins SemiBold"/>
              <a:ea typeface="Poppins SemiBold"/>
              <a:cs typeface="Poppins SemiBold"/>
              <a:sym typeface="Poppins SemiBold"/>
            </a:endParaRPr>
          </a:p>
        </p:txBody>
      </p:sp>
      <p:sp>
        <p:nvSpPr>
          <p:cNvPr id="62" name="Google Shape;62;p13"/>
          <p:cNvSpPr/>
          <p:nvPr/>
        </p:nvSpPr>
        <p:spPr>
          <a:xfrm>
            <a:off x="2052038" y="1047994"/>
            <a:ext cx="597544" cy="467269"/>
          </a:xfrm>
          <a:prstGeom prst="rect">
            <a:avLst/>
          </a:prstGeom>
          <a:solidFill>
            <a:srgbClr val="AFE2FE"/>
          </a:solidFill>
          <a:ln w="9525" cap="flat" cmpd="sng">
            <a:solidFill>
              <a:srgbClr val="3D85C6"/>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Data Sources</a:t>
            </a:r>
            <a:endParaRPr sz="788" dirty="0">
              <a:latin typeface="Oswald"/>
              <a:ea typeface="Oswald"/>
              <a:cs typeface="Oswald"/>
              <a:sym typeface="Oswald"/>
            </a:endParaRPr>
          </a:p>
          <a:p>
            <a:pPr algn="ctr"/>
            <a:r>
              <a:rPr lang="en" sz="450" dirty="0">
                <a:latin typeface="Poppins"/>
                <a:ea typeface="Poppins"/>
                <a:cs typeface="Poppins"/>
                <a:sym typeface="Poppins"/>
              </a:rPr>
              <a:t>(Data lake + </a:t>
            </a:r>
            <a:endParaRPr sz="450" dirty="0">
              <a:latin typeface="Poppins"/>
              <a:ea typeface="Poppins"/>
              <a:cs typeface="Poppins"/>
              <a:sym typeface="Poppins"/>
            </a:endParaRPr>
          </a:p>
          <a:p>
            <a:pPr algn="ctr"/>
            <a:r>
              <a:rPr lang="en" sz="450" dirty="0">
                <a:latin typeface="Poppins"/>
                <a:ea typeface="Poppins"/>
                <a:cs typeface="Poppins"/>
                <a:sym typeface="Poppins"/>
              </a:rPr>
              <a:t>Data Warehouse + Streaming engine)</a:t>
            </a:r>
            <a:endParaRPr sz="450" dirty="0">
              <a:latin typeface="Poppins"/>
              <a:ea typeface="Poppins"/>
              <a:cs typeface="Poppins"/>
              <a:sym typeface="Poppins"/>
            </a:endParaRPr>
          </a:p>
        </p:txBody>
      </p:sp>
      <p:sp>
        <p:nvSpPr>
          <p:cNvPr id="63" name="Google Shape;63;p13"/>
          <p:cNvSpPr/>
          <p:nvPr/>
        </p:nvSpPr>
        <p:spPr>
          <a:xfrm>
            <a:off x="6738567" y="3010514"/>
            <a:ext cx="365344" cy="323325"/>
          </a:xfrm>
          <a:prstGeom prst="rect">
            <a:avLst/>
          </a:prstGeom>
          <a:solidFill>
            <a:srgbClr val="AFE2FE"/>
          </a:solidFill>
          <a:ln w="9525" cap="flat" cmpd="sng">
            <a:solidFill>
              <a:srgbClr val="3D85C6"/>
            </a:solidFill>
            <a:prstDash val="solid"/>
            <a:round/>
            <a:headEnd type="none" w="sm" len="sm"/>
            <a:tailEnd type="none" w="sm" len="sm"/>
          </a:ln>
        </p:spPr>
        <p:txBody>
          <a:bodyPr spcFirstLastPara="1" wrap="square" lIns="51427" tIns="51427" rIns="51427" bIns="51427" anchor="ctr" anchorCtr="0">
            <a:noAutofit/>
          </a:bodyPr>
          <a:lstStyle/>
          <a:p>
            <a:pPr algn="ctr"/>
            <a:r>
              <a:rPr lang="en" sz="788">
                <a:latin typeface="Oswald"/>
                <a:ea typeface="Oswald"/>
                <a:cs typeface="Oswald"/>
                <a:sym typeface="Oswald"/>
              </a:rPr>
              <a:t>Clients</a:t>
            </a:r>
            <a:endParaRPr sz="450">
              <a:latin typeface="Poppins"/>
              <a:ea typeface="Poppins"/>
              <a:cs typeface="Poppins"/>
              <a:sym typeface="Poppins"/>
            </a:endParaRPr>
          </a:p>
        </p:txBody>
      </p:sp>
      <p:sp>
        <p:nvSpPr>
          <p:cNvPr id="64" name="Google Shape;64;p13"/>
          <p:cNvSpPr/>
          <p:nvPr/>
        </p:nvSpPr>
        <p:spPr>
          <a:xfrm>
            <a:off x="2848331" y="822459"/>
            <a:ext cx="864506" cy="345600"/>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a:latin typeface="Oswald"/>
                <a:ea typeface="Oswald"/>
                <a:cs typeface="Oswald"/>
                <a:sym typeface="Oswald"/>
              </a:rPr>
              <a:t>Data Labelling</a:t>
            </a:r>
            <a:endParaRPr sz="788">
              <a:latin typeface="Oswald"/>
              <a:ea typeface="Oswald"/>
              <a:cs typeface="Oswald"/>
              <a:sym typeface="Oswald"/>
            </a:endParaRPr>
          </a:p>
          <a:p>
            <a:pPr algn="ctr"/>
            <a:r>
              <a:rPr lang="en" sz="450">
                <a:latin typeface="Poppins"/>
                <a:ea typeface="Poppins"/>
                <a:cs typeface="Poppins"/>
                <a:sym typeface="Poppins"/>
              </a:rPr>
              <a:t>(Labelbox, Snorkel, </a:t>
            </a:r>
            <a:endParaRPr sz="450">
              <a:latin typeface="Poppins"/>
              <a:ea typeface="Poppins"/>
              <a:cs typeface="Poppins"/>
              <a:sym typeface="Poppins"/>
            </a:endParaRPr>
          </a:p>
          <a:p>
            <a:pPr algn="ctr"/>
            <a:r>
              <a:rPr lang="en" sz="450">
                <a:latin typeface="Poppins"/>
                <a:ea typeface="Poppins"/>
                <a:cs typeface="Poppins"/>
                <a:sym typeface="Poppins"/>
              </a:rPr>
              <a:t>Scale, Sagemaker)</a:t>
            </a:r>
            <a:endParaRPr sz="450">
              <a:latin typeface="Poppins"/>
              <a:ea typeface="Poppins"/>
              <a:cs typeface="Poppins"/>
              <a:sym typeface="Poppins"/>
            </a:endParaRPr>
          </a:p>
        </p:txBody>
      </p:sp>
      <p:sp>
        <p:nvSpPr>
          <p:cNvPr id="65" name="Google Shape;65;p13"/>
          <p:cNvSpPr/>
          <p:nvPr/>
        </p:nvSpPr>
        <p:spPr>
          <a:xfrm>
            <a:off x="2848331" y="1266835"/>
            <a:ext cx="2519269" cy="25835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a:latin typeface="Oswald"/>
                <a:ea typeface="Oswald"/>
                <a:cs typeface="Oswald"/>
                <a:sym typeface="Oswald"/>
              </a:rPr>
              <a:t>Dataflow Automation</a:t>
            </a:r>
            <a:endParaRPr sz="788">
              <a:latin typeface="Oswald"/>
              <a:ea typeface="Oswald"/>
              <a:cs typeface="Oswald"/>
              <a:sym typeface="Oswald"/>
            </a:endParaRPr>
          </a:p>
          <a:p>
            <a:pPr algn="ctr"/>
            <a:r>
              <a:rPr lang="en" sz="450">
                <a:latin typeface="Poppins"/>
                <a:ea typeface="Poppins"/>
                <a:cs typeface="Poppins"/>
                <a:sym typeface="Poppins"/>
              </a:rPr>
              <a:t>(Apache Airflow)</a:t>
            </a:r>
            <a:endParaRPr sz="450">
              <a:latin typeface="Poppins"/>
              <a:ea typeface="Poppins"/>
              <a:cs typeface="Poppins"/>
              <a:sym typeface="Poppins"/>
            </a:endParaRPr>
          </a:p>
        </p:txBody>
      </p:sp>
      <p:sp>
        <p:nvSpPr>
          <p:cNvPr id="66" name="Google Shape;66;p13"/>
          <p:cNvSpPr/>
          <p:nvPr/>
        </p:nvSpPr>
        <p:spPr>
          <a:xfrm>
            <a:off x="2861579" y="1587685"/>
            <a:ext cx="824744" cy="28670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Query Engines</a:t>
            </a:r>
            <a:endParaRPr sz="788" dirty="0">
              <a:latin typeface="Oswald"/>
              <a:ea typeface="Oswald"/>
              <a:cs typeface="Oswald"/>
              <a:sym typeface="Oswald"/>
            </a:endParaRPr>
          </a:p>
          <a:p>
            <a:pPr algn="ctr"/>
            <a:r>
              <a:rPr lang="en" sz="450" dirty="0">
                <a:latin typeface="Poppins"/>
                <a:ea typeface="Poppins"/>
                <a:cs typeface="Poppins"/>
                <a:sym typeface="Poppins"/>
              </a:rPr>
              <a:t>(Presto, Hive)</a:t>
            </a:r>
            <a:endParaRPr sz="450" dirty="0">
              <a:latin typeface="Poppins"/>
              <a:ea typeface="Poppins"/>
              <a:cs typeface="Poppins"/>
              <a:sym typeface="Poppins"/>
            </a:endParaRPr>
          </a:p>
        </p:txBody>
      </p:sp>
      <p:sp>
        <p:nvSpPr>
          <p:cNvPr id="67" name="Google Shape;67;p13"/>
          <p:cNvSpPr/>
          <p:nvPr/>
        </p:nvSpPr>
        <p:spPr>
          <a:xfrm>
            <a:off x="2855282" y="1991278"/>
            <a:ext cx="837338" cy="467269"/>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Data Science Libraries</a:t>
            </a:r>
            <a:endParaRPr sz="788" dirty="0">
              <a:latin typeface="Oswald"/>
              <a:ea typeface="Oswald"/>
              <a:cs typeface="Oswald"/>
              <a:sym typeface="Oswald"/>
            </a:endParaRPr>
          </a:p>
          <a:p>
            <a:pPr algn="ctr"/>
            <a:r>
              <a:rPr lang="en" sz="450" dirty="0">
                <a:latin typeface="Poppins"/>
                <a:ea typeface="Poppins"/>
                <a:cs typeface="Poppins"/>
                <a:sym typeface="Poppins"/>
              </a:rPr>
              <a:t>(Spark, Pandas, NumPy, </a:t>
            </a:r>
            <a:r>
              <a:rPr lang="en" sz="450" dirty="0" err="1">
                <a:latin typeface="Poppins"/>
                <a:ea typeface="Poppins"/>
                <a:cs typeface="Poppins"/>
                <a:sym typeface="Poppins"/>
              </a:rPr>
              <a:t>Dask</a:t>
            </a:r>
            <a:r>
              <a:rPr lang="en" sz="450" dirty="0">
                <a:latin typeface="Poppins"/>
                <a:ea typeface="Poppins"/>
                <a:cs typeface="Poppins"/>
                <a:sym typeface="Poppins"/>
              </a:rPr>
              <a:t>)</a:t>
            </a:r>
            <a:endParaRPr sz="450" dirty="0">
              <a:latin typeface="Poppins"/>
              <a:ea typeface="Poppins"/>
              <a:cs typeface="Poppins"/>
              <a:sym typeface="Poppins"/>
            </a:endParaRPr>
          </a:p>
        </p:txBody>
      </p:sp>
      <p:sp>
        <p:nvSpPr>
          <p:cNvPr id="68" name="Google Shape;68;p13"/>
          <p:cNvSpPr/>
          <p:nvPr/>
        </p:nvSpPr>
        <p:spPr>
          <a:xfrm>
            <a:off x="2876245" y="2570035"/>
            <a:ext cx="2117813" cy="28670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Data science Platform</a:t>
            </a:r>
            <a:endParaRPr sz="788" dirty="0">
              <a:latin typeface="Oswald"/>
              <a:ea typeface="Oswald"/>
              <a:cs typeface="Oswald"/>
              <a:sym typeface="Oswald"/>
            </a:endParaRPr>
          </a:p>
          <a:p>
            <a:pPr algn="ctr"/>
            <a:r>
              <a:rPr lang="en" sz="450" dirty="0">
                <a:latin typeface="Poppins"/>
                <a:ea typeface="Poppins"/>
                <a:cs typeface="Poppins"/>
                <a:sym typeface="Poppins"/>
              </a:rPr>
              <a:t>(</a:t>
            </a:r>
            <a:r>
              <a:rPr lang="en" sz="450" dirty="0" err="1">
                <a:latin typeface="Poppins"/>
                <a:ea typeface="Poppins"/>
                <a:cs typeface="Poppins"/>
                <a:sym typeface="Poppins"/>
              </a:rPr>
              <a:t>Jupyter</a:t>
            </a:r>
            <a:r>
              <a:rPr lang="en" sz="450" dirty="0">
                <a:latin typeface="Poppins"/>
                <a:ea typeface="Poppins"/>
                <a:cs typeface="Poppins"/>
                <a:sym typeface="Poppins"/>
              </a:rPr>
              <a:t>, Databricks, Domino, </a:t>
            </a:r>
            <a:r>
              <a:rPr lang="en" sz="450" dirty="0" err="1">
                <a:latin typeface="Poppins"/>
                <a:ea typeface="Poppins"/>
                <a:cs typeface="Poppins"/>
                <a:sym typeface="Poppins"/>
              </a:rPr>
              <a:t>Sagemaker</a:t>
            </a:r>
            <a:r>
              <a:rPr lang="en" sz="450" dirty="0">
                <a:latin typeface="Poppins"/>
                <a:ea typeface="Poppins"/>
                <a:cs typeface="Poppins"/>
                <a:sym typeface="Poppins"/>
              </a:rPr>
              <a:t>, </a:t>
            </a:r>
            <a:r>
              <a:rPr lang="en" sz="450" dirty="0" err="1">
                <a:latin typeface="Poppins"/>
                <a:ea typeface="Poppins"/>
                <a:cs typeface="Poppins"/>
                <a:sym typeface="Poppins"/>
              </a:rPr>
              <a:t>DataRobot</a:t>
            </a:r>
            <a:r>
              <a:rPr lang="en" sz="450" dirty="0">
                <a:latin typeface="Poppins"/>
                <a:ea typeface="Poppins"/>
                <a:cs typeface="Poppins"/>
                <a:sym typeface="Poppins"/>
              </a:rPr>
              <a:t>, H2O, </a:t>
            </a:r>
            <a:r>
              <a:rPr lang="en" sz="450" dirty="0" err="1">
                <a:latin typeface="Poppins"/>
                <a:ea typeface="Poppins"/>
                <a:cs typeface="Poppins"/>
                <a:sym typeface="Poppins"/>
              </a:rPr>
              <a:t>Colab</a:t>
            </a:r>
            <a:r>
              <a:rPr lang="en" sz="450" dirty="0">
                <a:latin typeface="Poppins"/>
                <a:ea typeface="Poppins"/>
                <a:cs typeface="Poppins"/>
                <a:sym typeface="Poppins"/>
              </a:rPr>
              <a:t>, </a:t>
            </a:r>
            <a:r>
              <a:rPr lang="en" sz="450" dirty="0" err="1">
                <a:latin typeface="Poppins"/>
                <a:ea typeface="Poppins"/>
                <a:cs typeface="Poppins"/>
                <a:sym typeface="Poppins"/>
              </a:rPr>
              <a:t>Deepnote</a:t>
            </a:r>
            <a:r>
              <a:rPr lang="en" sz="450" dirty="0">
                <a:latin typeface="Poppins"/>
                <a:ea typeface="Poppins"/>
                <a:cs typeface="Poppins"/>
                <a:sym typeface="Poppins"/>
              </a:rPr>
              <a:t>, </a:t>
            </a:r>
            <a:r>
              <a:rPr lang="en" sz="450" dirty="0" err="1">
                <a:latin typeface="Poppins"/>
                <a:ea typeface="Poppins"/>
                <a:cs typeface="Poppins"/>
                <a:sym typeface="Poppins"/>
              </a:rPr>
              <a:t>Noteable</a:t>
            </a:r>
            <a:r>
              <a:rPr lang="en" sz="450" dirty="0">
                <a:latin typeface="Poppins"/>
                <a:ea typeface="Poppins"/>
                <a:cs typeface="Poppins"/>
                <a:sym typeface="Poppins"/>
              </a:rPr>
              <a:t>)</a:t>
            </a:r>
            <a:endParaRPr sz="450" dirty="0">
              <a:latin typeface="Poppins"/>
              <a:ea typeface="Poppins"/>
              <a:cs typeface="Poppins"/>
              <a:sym typeface="Poppins"/>
            </a:endParaRPr>
          </a:p>
        </p:txBody>
      </p:sp>
      <p:sp>
        <p:nvSpPr>
          <p:cNvPr id="69" name="Google Shape;69;p13"/>
          <p:cNvSpPr/>
          <p:nvPr/>
        </p:nvSpPr>
        <p:spPr>
          <a:xfrm>
            <a:off x="4926586" y="1721334"/>
            <a:ext cx="643444" cy="183094"/>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Feature Store</a:t>
            </a:r>
            <a:endParaRPr sz="788" dirty="0">
              <a:latin typeface="Oswald"/>
              <a:ea typeface="Oswald"/>
              <a:cs typeface="Oswald"/>
              <a:sym typeface="Oswald"/>
            </a:endParaRPr>
          </a:p>
          <a:p>
            <a:pPr algn="ctr"/>
            <a:r>
              <a:rPr lang="en" sz="450" dirty="0">
                <a:latin typeface="Poppins"/>
                <a:ea typeface="Poppins"/>
                <a:cs typeface="Poppins"/>
                <a:sym typeface="Poppins"/>
              </a:rPr>
              <a:t>(</a:t>
            </a:r>
            <a:r>
              <a:rPr lang="en" sz="450" dirty="0" err="1">
                <a:latin typeface="Poppins"/>
                <a:ea typeface="Poppins"/>
                <a:cs typeface="Poppins"/>
                <a:sym typeface="Poppins"/>
              </a:rPr>
              <a:t>Tecton</a:t>
            </a:r>
            <a:r>
              <a:rPr lang="en" sz="450" dirty="0">
                <a:latin typeface="Poppins"/>
                <a:ea typeface="Poppins"/>
                <a:cs typeface="Poppins"/>
                <a:sym typeface="Poppins"/>
              </a:rPr>
              <a:t>)</a:t>
            </a:r>
            <a:endParaRPr sz="450" dirty="0">
              <a:latin typeface="Poppins"/>
              <a:ea typeface="Poppins"/>
              <a:cs typeface="Poppins"/>
              <a:sym typeface="Poppins"/>
            </a:endParaRPr>
          </a:p>
        </p:txBody>
      </p:sp>
      <p:sp>
        <p:nvSpPr>
          <p:cNvPr id="70" name="Google Shape;70;p13"/>
          <p:cNvSpPr/>
          <p:nvPr/>
        </p:nvSpPr>
        <p:spPr>
          <a:xfrm>
            <a:off x="4900008" y="1972828"/>
            <a:ext cx="670106" cy="374231"/>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Model Registry</a:t>
            </a:r>
            <a:endParaRPr sz="788" dirty="0">
              <a:latin typeface="Oswald"/>
              <a:ea typeface="Oswald"/>
              <a:cs typeface="Oswald"/>
              <a:sym typeface="Oswald"/>
            </a:endParaRPr>
          </a:p>
          <a:p>
            <a:pPr algn="ctr"/>
            <a:r>
              <a:rPr lang="en" sz="450" dirty="0">
                <a:latin typeface="Poppins"/>
                <a:ea typeface="Poppins"/>
                <a:cs typeface="Poppins"/>
                <a:sym typeface="Poppins"/>
              </a:rPr>
              <a:t>(</a:t>
            </a:r>
            <a:r>
              <a:rPr lang="en" sz="450" dirty="0" err="1">
                <a:latin typeface="Poppins"/>
                <a:ea typeface="Poppins"/>
                <a:cs typeface="Poppins"/>
                <a:sym typeface="Poppins"/>
              </a:rPr>
              <a:t>MLflow</a:t>
            </a:r>
            <a:r>
              <a:rPr lang="en" sz="450" dirty="0">
                <a:latin typeface="Poppins"/>
                <a:ea typeface="Poppins"/>
                <a:cs typeface="Poppins"/>
                <a:sym typeface="Poppins"/>
              </a:rPr>
              <a:t>, </a:t>
            </a:r>
            <a:r>
              <a:rPr lang="en" sz="450" dirty="0" err="1">
                <a:latin typeface="Poppins"/>
                <a:ea typeface="Poppins"/>
                <a:cs typeface="Poppins"/>
                <a:sym typeface="Poppins"/>
              </a:rPr>
              <a:t>Sagemaker</a:t>
            </a:r>
            <a:r>
              <a:rPr lang="en" sz="450" dirty="0">
                <a:latin typeface="Poppins"/>
                <a:ea typeface="Poppins"/>
                <a:cs typeface="Poppins"/>
                <a:sym typeface="Poppins"/>
              </a:rPr>
              <a:t>)</a:t>
            </a:r>
            <a:endParaRPr sz="450" dirty="0">
              <a:latin typeface="Poppins"/>
              <a:ea typeface="Poppins"/>
              <a:cs typeface="Poppins"/>
              <a:sym typeface="Poppins"/>
            </a:endParaRPr>
          </a:p>
        </p:txBody>
      </p:sp>
      <p:sp>
        <p:nvSpPr>
          <p:cNvPr id="71" name="Google Shape;71;p13"/>
          <p:cNvSpPr/>
          <p:nvPr/>
        </p:nvSpPr>
        <p:spPr>
          <a:xfrm>
            <a:off x="5743701" y="1595630"/>
            <a:ext cx="771188" cy="28670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Feature Server</a:t>
            </a:r>
            <a:endParaRPr sz="788" dirty="0">
              <a:latin typeface="Oswald"/>
              <a:ea typeface="Oswald"/>
              <a:cs typeface="Oswald"/>
              <a:sym typeface="Oswald"/>
            </a:endParaRPr>
          </a:p>
          <a:p>
            <a:pPr algn="ctr"/>
            <a:r>
              <a:rPr lang="en" sz="450" dirty="0">
                <a:latin typeface="Poppins"/>
                <a:ea typeface="Poppins"/>
                <a:cs typeface="Poppins"/>
                <a:sym typeface="Poppins"/>
              </a:rPr>
              <a:t>(Cassandra)</a:t>
            </a:r>
            <a:endParaRPr sz="450" dirty="0">
              <a:latin typeface="Poppins"/>
              <a:ea typeface="Poppins"/>
              <a:cs typeface="Poppins"/>
              <a:sym typeface="Poppins"/>
            </a:endParaRPr>
          </a:p>
        </p:txBody>
      </p:sp>
      <p:sp>
        <p:nvSpPr>
          <p:cNvPr id="72" name="Google Shape;72;p13"/>
          <p:cNvSpPr/>
          <p:nvPr/>
        </p:nvSpPr>
        <p:spPr>
          <a:xfrm>
            <a:off x="5115980" y="2471710"/>
            <a:ext cx="476719" cy="25835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Compiler</a:t>
            </a:r>
            <a:endParaRPr sz="788" dirty="0">
              <a:latin typeface="Oswald"/>
              <a:ea typeface="Oswald"/>
              <a:cs typeface="Oswald"/>
              <a:sym typeface="Oswald"/>
            </a:endParaRPr>
          </a:p>
          <a:p>
            <a:pPr algn="ctr"/>
            <a:r>
              <a:rPr lang="en" sz="450" dirty="0">
                <a:latin typeface="Poppins"/>
                <a:ea typeface="Poppins"/>
                <a:cs typeface="Poppins"/>
                <a:sym typeface="Poppins"/>
              </a:rPr>
              <a:t>(TVM)</a:t>
            </a:r>
            <a:endParaRPr sz="450" dirty="0">
              <a:latin typeface="Poppins"/>
              <a:ea typeface="Poppins"/>
              <a:cs typeface="Poppins"/>
              <a:sym typeface="Poppins"/>
            </a:endParaRPr>
          </a:p>
        </p:txBody>
      </p:sp>
      <p:sp>
        <p:nvSpPr>
          <p:cNvPr id="73" name="Google Shape;73;p13"/>
          <p:cNvSpPr/>
          <p:nvPr/>
        </p:nvSpPr>
        <p:spPr>
          <a:xfrm>
            <a:off x="5688731" y="2008040"/>
            <a:ext cx="899269" cy="910896"/>
          </a:xfrm>
          <a:prstGeom prst="roundRect">
            <a:avLst>
              <a:gd name="adj" fmla="val 16667"/>
            </a:avLst>
          </a:prstGeom>
          <a:noFill/>
          <a:ln w="19050" cap="flat" cmpd="sng">
            <a:solidFill>
              <a:srgbClr val="F1C23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74" name="Google Shape;74;p13"/>
          <p:cNvSpPr/>
          <p:nvPr/>
        </p:nvSpPr>
        <p:spPr>
          <a:xfrm>
            <a:off x="5752772" y="2091361"/>
            <a:ext cx="771188" cy="28670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Batch Predictor</a:t>
            </a:r>
            <a:endParaRPr sz="788" dirty="0">
              <a:latin typeface="Oswald"/>
              <a:ea typeface="Oswald"/>
              <a:cs typeface="Oswald"/>
              <a:sym typeface="Oswald"/>
            </a:endParaRPr>
          </a:p>
          <a:p>
            <a:pPr algn="ctr"/>
            <a:r>
              <a:rPr lang="en" sz="450" dirty="0">
                <a:latin typeface="Poppins"/>
                <a:ea typeface="Poppins"/>
                <a:cs typeface="Poppins"/>
                <a:sym typeface="Poppins"/>
              </a:rPr>
              <a:t>(Spark)</a:t>
            </a:r>
            <a:endParaRPr sz="450" dirty="0">
              <a:latin typeface="Poppins"/>
              <a:ea typeface="Poppins"/>
              <a:cs typeface="Poppins"/>
              <a:sym typeface="Poppins"/>
            </a:endParaRPr>
          </a:p>
        </p:txBody>
      </p:sp>
      <p:sp>
        <p:nvSpPr>
          <p:cNvPr id="75" name="Google Shape;75;p13"/>
          <p:cNvSpPr/>
          <p:nvPr/>
        </p:nvSpPr>
        <p:spPr>
          <a:xfrm>
            <a:off x="5730750" y="2425331"/>
            <a:ext cx="815231" cy="420047"/>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Online Model Server</a:t>
            </a:r>
            <a:endParaRPr sz="788" dirty="0">
              <a:latin typeface="Oswald"/>
              <a:ea typeface="Oswald"/>
              <a:cs typeface="Oswald"/>
              <a:sym typeface="Oswald"/>
            </a:endParaRPr>
          </a:p>
          <a:p>
            <a:pPr algn="ctr"/>
            <a:r>
              <a:rPr lang="en" sz="450" dirty="0">
                <a:latin typeface="Poppins"/>
                <a:ea typeface="Poppins"/>
                <a:cs typeface="Poppins"/>
                <a:sym typeface="Poppins"/>
              </a:rPr>
              <a:t>(TF Serving, Ray Serve, </a:t>
            </a:r>
            <a:r>
              <a:rPr lang="en" sz="450" dirty="0" err="1">
                <a:latin typeface="Poppins"/>
                <a:ea typeface="Poppins"/>
                <a:cs typeface="Poppins"/>
                <a:sym typeface="Poppins"/>
              </a:rPr>
              <a:t>Seldon</a:t>
            </a:r>
            <a:r>
              <a:rPr lang="en" sz="450" dirty="0">
                <a:latin typeface="Poppins"/>
                <a:ea typeface="Poppins"/>
                <a:cs typeface="Poppins"/>
                <a:sym typeface="Poppins"/>
              </a:rPr>
              <a:t>)</a:t>
            </a:r>
            <a:endParaRPr sz="450" dirty="0">
              <a:latin typeface="Poppins"/>
              <a:ea typeface="Poppins"/>
              <a:cs typeface="Poppins"/>
              <a:sym typeface="Poppins"/>
            </a:endParaRPr>
          </a:p>
        </p:txBody>
      </p:sp>
      <p:sp>
        <p:nvSpPr>
          <p:cNvPr id="76" name="Google Shape;76;p13"/>
          <p:cNvSpPr/>
          <p:nvPr/>
        </p:nvSpPr>
        <p:spPr>
          <a:xfrm>
            <a:off x="5753672" y="3031847"/>
            <a:ext cx="751106" cy="244181"/>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a:latin typeface="Oswald"/>
                <a:ea typeface="Oswald"/>
                <a:cs typeface="Oswald"/>
                <a:sym typeface="Oswald"/>
              </a:rPr>
              <a:t>Model Monitoring</a:t>
            </a:r>
            <a:endParaRPr sz="788">
              <a:latin typeface="Oswald"/>
              <a:ea typeface="Oswald"/>
              <a:cs typeface="Oswald"/>
              <a:sym typeface="Oswald"/>
            </a:endParaRPr>
          </a:p>
          <a:p>
            <a:pPr algn="ctr"/>
            <a:r>
              <a:rPr lang="en" sz="450">
                <a:latin typeface="Poppins"/>
                <a:ea typeface="Poppins"/>
                <a:cs typeface="Poppins"/>
                <a:sym typeface="Poppins"/>
              </a:rPr>
              <a:t>(Fiddler,Arthur, Arize)</a:t>
            </a:r>
            <a:endParaRPr sz="450">
              <a:latin typeface="Poppins"/>
              <a:ea typeface="Poppins"/>
              <a:cs typeface="Poppins"/>
              <a:sym typeface="Poppins"/>
            </a:endParaRPr>
          </a:p>
        </p:txBody>
      </p:sp>
      <p:sp>
        <p:nvSpPr>
          <p:cNvPr id="77" name="Google Shape;77;p13"/>
          <p:cNvSpPr/>
          <p:nvPr/>
        </p:nvSpPr>
        <p:spPr>
          <a:xfrm>
            <a:off x="3841959" y="3010515"/>
            <a:ext cx="771188" cy="1342172"/>
          </a:xfrm>
          <a:prstGeom prst="roundRect">
            <a:avLst>
              <a:gd name="adj" fmla="val 16667"/>
            </a:avLst>
          </a:prstGeom>
          <a:noFill/>
          <a:ln w="19050" cap="flat" cmpd="sng">
            <a:solidFill>
              <a:srgbClr val="F1C23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78" name="Google Shape;78;p13"/>
          <p:cNvSpPr/>
          <p:nvPr/>
        </p:nvSpPr>
        <p:spPr>
          <a:xfrm>
            <a:off x="3904678" y="3083934"/>
            <a:ext cx="670106" cy="48276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a:latin typeface="Oswald"/>
                <a:ea typeface="Oswald"/>
                <a:cs typeface="Oswald"/>
                <a:sym typeface="Oswald"/>
              </a:rPr>
              <a:t>Experiment Tracking</a:t>
            </a:r>
            <a:endParaRPr sz="788">
              <a:latin typeface="Oswald"/>
              <a:ea typeface="Oswald"/>
              <a:cs typeface="Oswald"/>
              <a:sym typeface="Oswald"/>
            </a:endParaRPr>
          </a:p>
          <a:p>
            <a:pPr algn="ctr"/>
            <a:r>
              <a:rPr lang="en" sz="450">
                <a:latin typeface="Poppins"/>
                <a:ea typeface="Poppins"/>
                <a:cs typeface="Poppins"/>
                <a:sym typeface="Poppins"/>
              </a:rPr>
              <a:t>(Weights and Biases, Comet, MLflow)</a:t>
            </a:r>
            <a:endParaRPr sz="450">
              <a:latin typeface="Poppins"/>
              <a:ea typeface="Poppins"/>
              <a:cs typeface="Poppins"/>
              <a:sym typeface="Poppins"/>
            </a:endParaRPr>
          </a:p>
        </p:txBody>
      </p:sp>
      <p:sp>
        <p:nvSpPr>
          <p:cNvPr id="79" name="Google Shape;79;p13"/>
          <p:cNvSpPr/>
          <p:nvPr/>
        </p:nvSpPr>
        <p:spPr>
          <a:xfrm>
            <a:off x="3892500" y="3603417"/>
            <a:ext cx="670106" cy="28670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a:latin typeface="Oswald"/>
                <a:ea typeface="Oswald"/>
                <a:cs typeface="Oswald"/>
                <a:sym typeface="Oswald"/>
              </a:rPr>
              <a:t>Visualization</a:t>
            </a:r>
            <a:endParaRPr sz="788">
              <a:latin typeface="Oswald"/>
              <a:ea typeface="Oswald"/>
              <a:cs typeface="Oswald"/>
              <a:sym typeface="Oswald"/>
            </a:endParaRPr>
          </a:p>
          <a:p>
            <a:pPr algn="ctr"/>
            <a:r>
              <a:rPr lang="en" sz="450">
                <a:latin typeface="Poppins"/>
                <a:ea typeface="Poppins"/>
                <a:cs typeface="Poppins"/>
                <a:sym typeface="Poppins"/>
              </a:rPr>
              <a:t>(Tensorboard, Fiddler)</a:t>
            </a:r>
            <a:endParaRPr sz="450">
              <a:latin typeface="Poppins"/>
              <a:ea typeface="Poppins"/>
              <a:cs typeface="Poppins"/>
              <a:sym typeface="Poppins"/>
            </a:endParaRPr>
          </a:p>
        </p:txBody>
      </p:sp>
      <p:sp>
        <p:nvSpPr>
          <p:cNvPr id="80" name="Google Shape;80;p13"/>
          <p:cNvSpPr/>
          <p:nvPr/>
        </p:nvSpPr>
        <p:spPr>
          <a:xfrm>
            <a:off x="3892500" y="3926841"/>
            <a:ext cx="670106" cy="28670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a:latin typeface="Oswald"/>
                <a:ea typeface="Oswald"/>
                <a:cs typeface="Oswald"/>
                <a:sym typeface="Oswald"/>
              </a:rPr>
              <a:t>Model Tuning</a:t>
            </a:r>
            <a:endParaRPr sz="788">
              <a:latin typeface="Oswald"/>
              <a:ea typeface="Oswald"/>
              <a:cs typeface="Oswald"/>
              <a:sym typeface="Oswald"/>
            </a:endParaRPr>
          </a:p>
          <a:p>
            <a:pPr algn="ctr"/>
            <a:r>
              <a:rPr lang="en" sz="450">
                <a:latin typeface="Poppins"/>
                <a:ea typeface="Poppins"/>
                <a:cs typeface="Poppins"/>
                <a:sym typeface="Poppins"/>
              </a:rPr>
              <a:t>(Sigopt, hyperopt, Ray Tune)</a:t>
            </a:r>
            <a:endParaRPr sz="450">
              <a:latin typeface="Poppins"/>
              <a:ea typeface="Poppins"/>
              <a:cs typeface="Poppins"/>
              <a:sym typeface="Poppins"/>
            </a:endParaRPr>
          </a:p>
        </p:txBody>
      </p:sp>
      <p:sp>
        <p:nvSpPr>
          <p:cNvPr id="81" name="Google Shape;81;p13"/>
          <p:cNvSpPr/>
          <p:nvPr/>
        </p:nvSpPr>
        <p:spPr>
          <a:xfrm>
            <a:off x="4658667" y="3079097"/>
            <a:ext cx="771188" cy="1202850"/>
          </a:xfrm>
          <a:prstGeom prst="roundRect">
            <a:avLst>
              <a:gd name="adj" fmla="val 16667"/>
            </a:avLst>
          </a:prstGeom>
          <a:noFill/>
          <a:ln w="19050" cap="flat" cmpd="sng">
            <a:solidFill>
              <a:srgbClr val="F1C23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82" name="Google Shape;82;p13"/>
          <p:cNvSpPr/>
          <p:nvPr/>
        </p:nvSpPr>
        <p:spPr>
          <a:xfrm>
            <a:off x="4704919" y="3138730"/>
            <a:ext cx="670106" cy="286706"/>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ML Framework</a:t>
            </a:r>
            <a:endParaRPr sz="788" dirty="0">
              <a:latin typeface="Oswald"/>
              <a:ea typeface="Oswald"/>
              <a:cs typeface="Oswald"/>
              <a:sym typeface="Oswald"/>
            </a:endParaRPr>
          </a:p>
          <a:p>
            <a:pPr algn="ctr"/>
            <a:r>
              <a:rPr lang="en" sz="450" dirty="0">
                <a:latin typeface="Poppins"/>
                <a:ea typeface="Poppins"/>
                <a:cs typeface="Poppins"/>
                <a:sym typeface="Poppins"/>
              </a:rPr>
              <a:t>(</a:t>
            </a:r>
            <a:r>
              <a:rPr lang="en" sz="450" dirty="0" err="1">
                <a:latin typeface="Poppins"/>
                <a:ea typeface="Poppins"/>
                <a:cs typeface="Poppins"/>
                <a:sym typeface="Poppins"/>
              </a:rPr>
              <a:t>Scikit</a:t>
            </a:r>
            <a:r>
              <a:rPr lang="en" sz="450" dirty="0">
                <a:latin typeface="Poppins"/>
                <a:ea typeface="Poppins"/>
                <a:cs typeface="Poppins"/>
                <a:sym typeface="Poppins"/>
              </a:rPr>
              <a:t>-learn, </a:t>
            </a:r>
            <a:r>
              <a:rPr lang="en" sz="450" dirty="0" err="1">
                <a:latin typeface="Poppins"/>
                <a:ea typeface="Poppins"/>
                <a:cs typeface="Poppins"/>
                <a:sym typeface="Poppins"/>
              </a:rPr>
              <a:t>XGBoost</a:t>
            </a:r>
            <a:r>
              <a:rPr lang="en" sz="450" dirty="0">
                <a:latin typeface="Poppins"/>
                <a:ea typeface="Poppins"/>
                <a:cs typeface="Poppins"/>
                <a:sym typeface="Poppins"/>
              </a:rPr>
              <a:t>, </a:t>
            </a:r>
            <a:r>
              <a:rPr lang="en" sz="450" dirty="0" err="1">
                <a:latin typeface="Poppins"/>
                <a:ea typeface="Poppins"/>
                <a:cs typeface="Poppins"/>
                <a:sym typeface="Poppins"/>
              </a:rPr>
              <a:t>MLlib</a:t>
            </a:r>
            <a:r>
              <a:rPr lang="en" sz="450" dirty="0">
                <a:latin typeface="Poppins"/>
                <a:ea typeface="Poppins"/>
                <a:cs typeface="Poppins"/>
                <a:sym typeface="Poppins"/>
              </a:rPr>
              <a:t>)</a:t>
            </a:r>
            <a:endParaRPr sz="450" dirty="0">
              <a:latin typeface="Poppins"/>
              <a:ea typeface="Poppins"/>
              <a:cs typeface="Poppins"/>
              <a:sym typeface="Poppins"/>
            </a:endParaRPr>
          </a:p>
        </p:txBody>
      </p:sp>
      <p:sp>
        <p:nvSpPr>
          <p:cNvPr id="83" name="Google Shape;83;p13"/>
          <p:cNvSpPr/>
          <p:nvPr/>
        </p:nvSpPr>
        <p:spPr>
          <a:xfrm>
            <a:off x="4709208" y="3463011"/>
            <a:ext cx="670106" cy="369563"/>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DL Framework</a:t>
            </a:r>
            <a:endParaRPr sz="788" dirty="0">
              <a:latin typeface="Oswald"/>
              <a:ea typeface="Oswald"/>
              <a:cs typeface="Oswald"/>
              <a:sym typeface="Oswald"/>
            </a:endParaRPr>
          </a:p>
          <a:p>
            <a:pPr algn="ctr"/>
            <a:r>
              <a:rPr lang="en" sz="450" dirty="0">
                <a:latin typeface="Poppins"/>
                <a:ea typeface="Poppins"/>
                <a:cs typeface="Poppins"/>
                <a:sym typeface="Poppins"/>
              </a:rPr>
              <a:t>(TensorFlow, </a:t>
            </a:r>
            <a:r>
              <a:rPr lang="en" sz="450" dirty="0" err="1">
                <a:latin typeface="Poppins"/>
                <a:ea typeface="Poppins"/>
                <a:cs typeface="Poppins"/>
                <a:sym typeface="Poppins"/>
              </a:rPr>
              <a:t>Keras</a:t>
            </a:r>
            <a:r>
              <a:rPr lang="en" sz="450" dirty="0">
                <a:latin typeface="Poppins"/>
                <a:ea typeface="Poppins"/>
                <a:cs typeface="Poppins"/>
                <a:sym typeface="Poppins"/>
              </a:rPr>
              <a:t>, </a:t>
            </a:r>
            <a:r>
              <a:rPr lang="en" sz="450" dirty="0" err="1">
                <a:latin typeface="Poppins"/>
                <a:ea typeface="Poppins"/>
                <a:cs typeface="Poppins"/>
                <a:sym typeface="Poppins"/>
              </a:rPr>
              <a:t>PyTorch</a:t>
            </a:r>
            <a:r>
              <a:rPr lang="en" sz="450" dirty="0">
                <a:latin typeface="Poppins"/>
                <a:ea typeface="Poppins"/>
                <a:cs typeface="Poppins"/>
                <a:sym typeface="Poppins"/>
              </a:rPr>
              <a:t>, H2O, Hugging Face)</a:t>
            </a:r>
            <a:endParaRPr sz="450" dirty="0">
              <a:latin typeface="Poppins"/>
              <a:ea typeface="Poppins"/>
              <a:cs typeface="Poppins"/>
              <a:sym typeface="Poppins"/>
            </a:endParaRPr>
          </a:p>
        </p:txBody>
      </p:sp>
      <p:sp>
        <p:nvSpPr>
          <p:cNvPr id="84" name="Google Shape;84;p13"/>
          <p:cNvSpPr/>
          <p:nvPr/>
        </p:nvSpPr>
        <p:spPr>
          <a:xfrm>
            <a:off x="4709208" y="3869498"/>
            <a:ext cx="670106" cy="330778"/>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RL Libraries</a:t>
            </a:r>
            <a:endParaRPr sz="788" dirty="0">
              <a:latin typeface="Oswald"/>
              <a:ea typeface="Oswald"/>
              <a:cs typeface="Oswald"/>
              <a:sym typeface="Oswald"/>
            </a:endParaRPr>
          </a:p>
          <a:p>
            <a:pPr algn="ctr"/>
            <a:r>
              <a:rPr lang="en" sz="450" dirty="0">
                <a:latin typeface="Poppins"/>
                <a:ea typeface="Poppins"/>
                <a:cs typeface="Poppins"/>
                <a:sym typeface="Poppins"/>
              </a:rPr>
              <a:t>(Gym, Dopamine, </a:t>
            </a:r>
            <a:r>
              <a:rPr lang="en" sz="450" dirty="0" err="1">
                <a:latin typeface="Poppins"/>
                <a:ea typeface="Poppins"/>
                <a:cs typeface="Poppins"/>
                <a:sym typeface="Poppins"/>
              </a:rPr>
              <a:t>openAI</a:t>
            </a:r>
            <a:r>
              <a:rPr lang="en" sz="450" dirty="0">
                <a:latin typeface="Poppins"/>
                <a:ea typeface="Poppins"/>
                <a:cs typeface="Poppins"/>
                <a:sym typeface="Poppins"/>
              </a:rPr>
              <a:t> Baselines, </a:t>
            </a:r>
            <a:r>
              <a:rPr lang="en" sz="450" dirty="0" err="1">
                <a:latin typeface="Poppins"/>
                <a:ea typeface="Poppins"/>
                <a:cs typeface="Poppins"/>
                <a:sym typeface="Poppins"/>
              </a:rPr>
              <a:t>Keras</a:t>
            </a:r>
            <a:r>
              <a:rPr lang="en" sz="450" dirty="0">
                <a:latin typeface="Poppins"/>
                <a:ea typeface="Poppins"/>
                <a:cs typeface="Poppins"/>
                <a:sym typeface="Poppins"/>
              </a:rPr>
              <a:t> RL)</a:t>
            </a:r>
            <a:endParaRPr sz="450" dirty="0">
              <a:latin typeface="Poppins"/>
              <a:ea typeface="Poppins"/>
              <a:cs typeface="Poppins"/>
              <a:sym typeface="Poppins"/>
            </a:endParaRPr>
          </a:p>
        </p:txBody>
      </p:sp>
      <p:sp>
        <p:nvSpPr>
          <p:cNvPr id="85" name="Google Shape;85;p13"/>
          <p:cNvSpPr/>
          <p:nvPr/>
        </p:nvSpPr>
        <p:spPr>
          <a:xfrm>
            <a:off x="4552889" y="4454241"/>
            <a:ext cx="931838" cy="398081"/>
          </a:xfrm>
          <a:prstGeom prst="rect">
            <a:avLst/>
          </a:prstGeom>
          <a:solidFill>
            <a:srgbClr val="F8E9A1"/>
          </a:solidFill>
          <a:ln w="9525" cap="flat" cmpd="sng">
            <a:solidFill>
              <a:srgbClr val="D09D00"/>
            </a:solidFill>
            <a:prstDash val="solid"/>
            <a:round/>
            <a:headEnd type="none" w="sm" len="sm"/>
            <a:tailEnd type="none" w="sm" len="sm"/>
          </a:ln>
        </p:spPr>
        <p:txBody>
          <a:bodyPr spcFirstLastPara="1" wrap="square" lIns="51427" tIns="51427" rIns="51427" bIns="51427" anchor="ctr" anchorCtr="0">
            <a:noAutofit/>
          </a:bodyPr>
          <a:lstStyle/>
          <a:p>
            <a:pPr algn="ctr"/>
            <a:r>
              <a:rPr lang="en" sz="788" dirty="0">
                <a:latin typeface="Oswald"/>
                <a:ea typeface="Oswald"/>
                <a:cs typeface="Oswald"/>
                <a:sym typeface="Oswald"/>
              </a:rPr>
              <a:t>Distributed Processing</a:t>
            </a:r>
            <a:endParaRPr sz="788" dirty="0">
              <a:latin typeface="Oswald"/>
              <a:ea typeface="Oswald"/>
              <a:cs typeface="Oswald"/>
              <a:sym typeface="Oswald"/>
            </a:endParaRPr>
          </a:p>
          <a:p>
            <a:pPr algn="ctr"/>
            <a:r>
              <a:rPr lang="en" sz="450" dirty="0">
                <a:latin typeface="Poppins"/>
                <a:ea typeface="Poppins"/>
                <a:cs typeface="Poppins"/>
                <a:sym typeface="Poppins"/>
              </a:rPr>
              <a:t>(</a:t>
            </a:r>
            <a:r>
              <a:rPr lang="en" sz="450" dirty="0" err="1">
                <a:latin typeface="Poppins"/>
                <a:ea typeface="Poppins"/>
                <a:cs typeface="Poppins"/>
                <a:sym typeface="Poppins"/>
              </a:rPr>
              <a:t>Labelbox</a:t>
            </a:r>
            <a:r>
              <a:rPr lang="en" sz="450" dirty="0">
                <a:latin typeface="Poppins"/>
                <a:ea typeface="Poppins"/>
                <a:cs typeface="Poppins"/>
                <a:sym typeface="Poppins"/>
              </a:rPr>
              <a:t>, Snorkel, </a:t>
            </a:r>
            <a:endParaRPr sz="450" dirty="0">
              <a:latin typeface="Poppins"/>
              <a:ea typeface="Poppins"/>
              <a:cs typeface="Poppins"/>
              <a:sym typeface="Poppins"/>
            </a:endParaRPr>
          </a:p>
          <a:p>
            <a:pPr algn="ctr"/>
            <a:r>
              <a:rPr lang="en" sz="450" dirty="0">
                <a:latin typeface="Poppins"/>
                <a:ea typeface="Poppins"/>
                <a:cs typeface="Poppins"/>
                <a:sym typeface="Poppins"/>
              </a:rPr>
              <a:t>Scale, </a:t>
            </a:r>
            <a:r>
              <a:rPr lang="en" sz="450" dirty="0" err="1">
                <a:latin typeface="Poppins"/>
                <a:ea typeface="Poppins"/>
                <a:cs typeface="Poppins"/>
                <a:sym typeface="Poppins"/>
              </a:rPr>
              <a:t>Sagemaker</a:t>
            </a:r>
            <a:r>
              <a:rPr lang="en" sz="450" dirty="0">
                <a:latin typeface="Poppins"/>
                <a:ea typeface="Poppins"/>
                <a:cs typeface="Poppins"/>
                <a:sym typeface="Poppins"/>
              </a:rPr>
              <a:t>)</a:t>
            </a:r>
            <a:endParaRPr sz="450" dirty="0">
              <a:latin typeface="Poppins"/>
              <a:ea typeface="Poppins"/>
              <a:cs typeface="Poppins"/>
              <a:sym typeface="Poppins"/>
            </a:endParaRPr>
          </a:p>
        </p:txBody>
      </p:sp>
      <p:cxnSp>
        <p:nvCxnSpPr>
          <p:cNvPr id="86" name="Google Shape;86;p13"/>
          <p:cNvCxnSpPr>
            <a:stCxn id="62" idx="3"/>
            <a:endCxn id="64" idx="1"/>
          </p:cNvCxnSpPr>
          <p:nvPr/>
        </p:nvCxnSpPr>
        <p:spPr>
          <a:xfrm flipV="1">
            <a:off x="2649582" y="995259"/>
            <a:ext cx="198749" cy="286370"/>
          </a:xfrm>
          <a:prstGeom prst="curvedConnector3">
            <a:avLst>
              <a:gd name="adj1" fmla="val 50000"/>
            </a:avLst>
          </a:prstGeom>
          <a:noFill/>
          <a:ln w="19050" cap="flat" cmpd="sng">
            <a:solidFill>
              <a:schemeClr val="dk1"/>
            </a:solidFill>
            <a:prstDash val="solid"/>
            <a:round/>
            <a:headEnd type="triangle" w="med" len="med"/>
            <a:tailEnd type="triangle" w="med" len="med"/>
          </a:ln>
        </p:spPr>
      </p:cxnSp>
      <p:cxnSp>
        <p:nvCxnSpPr>
          <p:cNvPr id="87" name="Google Shape;87;p13"/>
          <p:cNvCxnSpPr>
            <a:endCxn id="65" idx="1"/>
          </p:cNvCxnSpPr>
          <p:nvPr/>
        </p:nvCxnSpPr>
        <p:spPr>
          <a:xfrm>
            <a:off x="2651569" y="1395675"/>
            <a:ext cx="196763" cy="338"/>
          </a:xfrm>
          <a:prstGeom prst="curvedConnector3">
            <a:avLst>
              <a:gd name="adj1" fmla="val 50000"/>
            </a:avLst>
          </a:prstGeom>
          <a:noFill/>
          <a:ln w="19050" cap="flat" cmpd="sng">
            <a:solidFill>
              <a:schemeClr val="dk1"/>
            </a:solidFill>
            <a:prstDash val="solid"/>
            <a:round/>
            <a:headEnd type="triangle" w="med" len="med"/>
            <a:tailEnd type="triangle" w="med" len="med"/>
          </a:ln>
        </p:spPr>
      </p:cxnSp>
      <p:cxnSp>
        <p:nvCxnSpPr>
          <p:cNvPr id="88" name="Google Shape;88;p13"/>
          <p:cNvCxnSpPr/>
          <p:nvPr/>
        </p:nvCxnSpPr>
        <p:spPr>
          <a:xfrm rot="-5400000" flipH="1">
            <a:off x="2482945" y="1546551"/>
            <a:ext cx="369563" cy="326869"/>
          </a:xfrm>
          <a:prstGeom prst="curvedConnector3">
            <a:avLst>
              <a:gd name="adj1" fmla="val 50000"/>
            </a:avLst>
          </a:prstGeom>
          <a:noFill/>
          <a:ln w="19050" cap="flat" cmpd="sng">
            <a:solidFill>
              <a:schemeClr val="dk1"/>
            </a:solidFill>
            <a:prstDash val="solid"/>
            <a:round/>
            <a:headEnd type="triangle" w="med" len="med"/>
            <a:tailEnd type="triangle" w="med" len="med"/>
          </a:ln>
        </p:spPr>
      </p:cxnSp>
      <p:cxnSp>
        <p:nvCxnSpPr>
          <p:cNvPr id="89" name="Google Shape;89;p13"/>
          <p:cNvCxnSpPr>
            <a:stCxn id="65" idx="0"/>
            <a:endCxn id="64" idx="3"/>
          </p:cNvCxnSpPr>
          <p:nvPr/>
        </p:nvCxnSpPr>
        <p:spPr>
          <a:xfrm rot="5400000" flipH="1">
            <a:off x="3774600" y="933469"/>
            <a:ext cx="271519" cy="395213"/>
          </a:xfrm>
          <a:prstGeom prst="curvedConnector2">
            <a:avLst/>
          </a:prstGeom>
          <a:noFill/>
          <a:ln w="19050" cap="flat" cmpd="sng">
            <a:solidFill>
              <a:schemeClr val="dk1"/>
            </a:solidFill>
            <a:prstDash val="solid"/>
            <a:round/>
            <a:headEnd type="none" w="med" len="med"/>
            <a:tailEnd type="triangle" w="med" len="med"/>
          </a:ln>
        </p:spPr>
      </p:cxnSp>
      <p:cxnSp>
        <p:nvCxnSpPr>
          <p:cNvPr id="90" name="Google Shape;90;p13"/>
          <p:cNvCxnSpPr>
            <a:stCxn id="65" idx="2"/>
          </p:cNvCxnSpPr>
          <p:nvPr/>
        </p:nvCxnSpPr>
        <p:spPr>
          <a:xfrm rot="-5400000" flipH="1">
            <a:off x="3593531" y="2039625"/>
            <a:ext cx="1042200" cy="13331"/>
          </a:xfrm>
          <a:prstGeom prst="curvedConnector3">
            <a:avLst>
              <a:gd name="adj1" fmla="val 50000"/>
            </a:avLst>
          </a:prstGeom>
          <a:noFill/>
          <a:ln w="19050" cap="flat" cmpd="sng">
            <a:solidFill>
              <a:schemeClr val="dk1"/>
            </a:solidFill>
            <a:prstDash val="solid"/>
            <a:round/>
            <a:headEnd type="triangle" w="med" len="med"/>
            <a:tailEnd type="triangle" w="med" len="med"/>
          </a:ln>
        </p:spPr>
      </p:cxnSp>
      <p:cxnSp>
        <p:nvCxnSpPr>
          <p:cNvPr id="92" name="Google Shape;92;p13"/>
          <p:cNvCxnSpPr/>
          <p:nvPr/>
        </p:nvCxnSpPr>
        <p:spPr>
          <a:xfrm rot="-5400000" flipH="1">
            <a:off x="4753870" y="2969269"/>
            <a:ext cx="225956" cy="338"/>
          </a:xfrm>
          <a:prstGeom prst="curvedConnector3">
            <a:avLst>
              <a:gd name="adj1" fmla="val 50000"/>
            </a:avLst>
          </a:prstGeom>
          <a:noFill/>
          <a:ln w="9525" cap="flat" cmpd="sng">
            <a:solidFill>
              <a:schemeClr val="dk1"/>
            </a:solidFill>
            <a:prstDash val="solid"/>
            <a:round/>
            <a:headEnd type="triangle" w="med" len="med"/>
            <a:tailEnd type="triangle" w="med" len="med"/>
          </a:ln>
        </p:spPr>
      </p:cxnSp>
      <p:cxnSp>
        <p:nvCxnSpPr>
          <p:cNvPr id="93" name="Google Shape;93;p13"/>
          <p:cNvCxnSpPr>
            <a:cxnSpLocks/>
            <a:endCxn id="77" idx="0"/>
          </p:cNvCxnSpPr>
          <p:nvPr/>
        </p:nvCxnSpPr>
        <p:spPr>
          <a:xfrm rot="16200000" flipH="1">
            <a:off x="4155525" y="2938486"/>
            <a:ext cx="140851" cy="3206"/>
          </a:xfrm>
          <a:prstGeom prst="curvedConnector3">
            <a:avLst>
              <a:gd name="adj1" fmla="val 50000"/>
            </a:avLst>
          </a:prstGeom>
          <a:noFill/>
          <a:ln w="9525" cap="flat" cmpd="sng">
            <a:solidFill>
              <a:schemeClr val="dk1"/>
            </a:solidFill>
            <a:prstDash val="solid"/>
            <a:round/>
            <a:headEnd type="triangle" w="med" len="med"/>
            <a:tailEnd type="triangle" w="med" len="med"/>
          </a:ln>
        </p:spPr>
      </p:cxnSp>
      <p:cxnSp>
        <p:nvCxnSpPr>
          <p:cNvPr id="94" name="Google Shape;94;p13"/>
          <p:cNvCxnSpPr>
            <a:endCxn id="85" idx="0"/>
          </p:cNvCxnSpPr>
          <p:nvPr/>
        </p:nvCxnSpPr>
        <p:spPr>
          <a:xfrm rot="-5400000" flipH="1">
            <a:off x="4932492" y="4367925"/>
            <a:ext cx="172294" cy="338"/>
          </a:xfrm>
          <a:prstGeom prst="curvedConnector3">
            <a:avLst>
              <a:gd name="adj1" fmla="val 50000"/>
            </a:avLst>
          </a:prstGeom>
          <a:noFill/>
          <a:ln w="9525" cap="flat" cmpd="sng">
            <a:solidFill>
              <a:schemeClr val="dk1"/>
            </a:solidFill>
            <a:prstDash val="solid"/>
            <a:round/>
            <a:headEnd type="triangle" w="med" len="med"/>
            <a:tailEnd type="triangle" w="med" len="med"/>
          </a:ln>
        </p:spPr>
      </p:cxnSp>
      <p:cxnSp>
        <p:nvCxnSpPr>
          <p:cNvPr id="95" name="Google Shape;95;p13"/>
          <p:cNvCxnSpPr>
            <a:endCxn id="69" idx="1"/>
          </p:cNvCxnSpPr>
          <p:nvPr/>
        </p:nvCxnSpPr>
        <p:spPr>
          <a:xfrm rot="-5400000" flipH="1">
            <a:off x="4650848" y="1537144"/>
            <a:ext cx="285525" cy="265950"/>
          </a:xfrm>
          <a:prstGeom prst="curvedConnector2">
            <a:avLst/>
          </a:prstGeom>
          <a:noFill/>
          <a:ln w="19050" cap="flat" cmpd="sng">
            <a:solidFill>
              <a:schemeClr val="dk1"/>
            </a:solidFill>
            <a:prstDash val="solid"/>
            <a:round/>
            <a:headEnd type="triangle" w="med" len="med"/>
            <a:tailEnd type="triangle" w="med" len="med"/>
          </a:ln>
        </p:spPr>
      </p:cxnSp>
      <p:cxnSp>
        <p:nvCxnSpPr>
          <p:cNvPr id="96" name="Google Shape;96;p13"/>
          <p:cNvCxnSpPr>
            <a:stCxn id="69" idx="1"/>
          </p:cNvCxnSpPr>
          <p:nvPr/>
        </p:nvCxnSpPr>
        <p:spPr>
          <a:xfrm flipH="1">
            <a:off x="4321786" y="1812881"/>
            <a:ext cx="604800" cy="746719"/>
          </a:xfrm>
          <a:prstGeom prst="curvedConnector2">
            <a:avLst/>
          </a:prstGeom>
          <a:noFill/>
          <a:ln w="19050" cap="flat" cmpd="sng">
            <a:solidFill>
              <a:schemeClr val="dk1"/>
            </a:solidFill>
            <a:prstDash val="solid"/>
            <a:round/>
            <a:headEnd type="triangle" w="med" len="med"/>
            <a:tailEnd type="triangle" w="med" len="med"/>
          </a:ln>
        </p:spPr>
      </p:cxnSp>
      <p:cxnSp>
        <p:nvCxnSpPr>
          <p:cNvPr id="97" name="Google Shape;97;p13"/>
          <p:cNvCxnSpPr>
            <a:stCxn id="69" idx="3"/>
            <a:endCxn id="71" idx="1"/>
          </p:cNvCxnSpPr>
          <p:nvPr/>
        </p:nvCxnSpPr>
        <p:spPr>
          <a:xfrm rot="10800000" flipH="1">
            <a:off x="5570030" y="1738969"/>
            <a:ext cx="173644" cy="73913"/>
          </a:xfrm>
          <a:prstGeom prst="curvedConnector3">
            <a:avLst>
              <a:gd name="adj1" fmla="val 50008"/>
            </a:avLst>
          </a:prstGeom>
          <a:noFill/>
          <a:ln w="19050" cap="flat" cmpd="sng">
            <a:solidFill>
              <a:schemeClr val="dk1"/>
            </a:solidFill>
            <a:prstDash val="solid"/>
            <a:round/>
            <a:headEnd type="none" w="med" len="med"/>
            <a:tailEnd type="triangle" w="med" len="med"/>
          </a:ln>
        </p:spPr>
      </p:cxnSp>
      <p:cxnSp>
        <p:nvCxnSpPr>
          <p:cNvPr id="98" name="Google Shape;98;p13"/>
          <p:cNvCxnSpPr>
            <a:cxnSpLocks/>
            <a:endCxn id="70" idx="1"/>
          </p:cNvCxnSpPr>
          <p:nvPr/>
        </p:nvCxnSpPr>
        <p:spPr>
          <a:xfrm rot="5400000" flipH="1" flipV="1">
            <a:off x="4566614" y="2237344"/>
            <a:ext cx="410794" cy="255994"/>
          </a:xfrm>
          <a:prstGeom prst="curvedConnector2">
            <a:avLst/>
          </a:prstGeom>
          <a:noFill/>
          <a:ln w="19050" cap="flat" cmpd="sng">
            <a:solidFill>
              <a:schemeClr val="dk1"/>
            </a:solidFill>
            <a:prstDash val="solid"/>
            <a:round/>
            <a:headEnd type="none" w="med" len="med"/>
            <a:tailEnd type="triangle" w="med" len="med"/>
          </a:ln>
        </p:spPr>
      </p:cxnSp>
      <p:cxnSp>
        <p:nvCxnSpPr>
          <p:cNvPr id="99" name="Google Shape;99;p13"/>
          <p:cNvCxnSpPr>
            <a:stCxn id="68" idx="3"/>
            <a:endCxn id="72" idx="1"/>
          </p:cNvCxnSpPr>
          <p:nvPr/>
        </p:nvCxnSpPr>
        <p:spPr>
          <a:xfrm rot="10800000" flipH="1">
            <a:off x="4994058" y="2600831"/>
            <a:ext cx="122006" cy="112556"/>
          </a:xfrm>
          <a:prstGeom prst="curvedConnector3">
            <a:avLst>
              <a:gd name="adj1" fmla="val 49965"/>
            </a:avLst>
          </a:prstGeom>
          <a:noFill/>
          <a:ln w="19050" cap="flat" cmpd="sng">
            <a:solidFill>
              <a:schemeClr val="dk1"/>
            </a:solidFill>
            <a:prstDash val="solid"/>
            <a:round/>
            <a:headEnd type="none" w="med" len="med"/>
            <a:tailEnd type="triangle" w="med" len="med"/>
          </a:ln>
        </p:spPr>
      </p:cxnSp>
      <p:cxnSp>
        <p:nvCxnSpPr>
          <p:cNvPr id="100" name="Google Shape;100;p13"/>
          <p:cNvCxnSpPr>
            <a:stCxn id="72" idx="0"/>
          </p:cNvCxnSpPr>
          <p:nvPr/>
        </p:nvCxnSpPr>
        <p:spPr>
          <a:xfrm rot="-5400000">
            <a:off x="5293505" y="2407837"/>
            <a:ext cx="124706" cy="3038"/>
          </a:xfrm>
          <a:prstGeom prst="curvedConnector3">
            <a:avLst>
              <a:gd name="adj1" fmla="val 50000"/>
            </a:avLst>
          </a:prstGeom>
          <a:noFill/>
          <a:ln w="19050" cap="flat" cmpd="sng">
            <a:solidFill>
              <a:schemeClr val="dk1"/>
            </a:solidFill>
            <a:prstDash val="solid"/>
            <a:round/>
            <a:headEnd type="none" w="med" len="med"/>
            <a:tailEnd type="triangle" w="med" len="med"/>
          </a:ln>
        </p:spPr>
      </p:cxnSp>
      <p:cxnSp>
        <p:nvCxnSpPr>
          <p:cNvPr id="101" name="Google Shape;101;p13"/>
          <p:cNvCxnSpPr>
            <a:cxnSpLocks/>
            <a:stCxn id="70" idx="3"/>
          </p:cNvCxnSpPr>
          <p:nvPr/>
        </p:nvCxnSpPr>
        <p:spPr>
          <a:xfrm>
            <a:off x="5570114" y="2159944"/>
            <a:ext cx="119475" cy="40894"/>
          </a:xfrm>
          <a:prstGeom prst="curvedConnector3">
            <a:avLst>
              <a:gd name="adj1" fmla="val 50000"/>
            </a:avLst>
          </a:prstGeom>
          <a:noFill/>
          <a:ln w="19050" cap="flat" cmpd="sng">
            <a:solidFill>
              <a:schemeClr val="dk1"/>
            </a:solidFill>
            <a:prstDash val="solid"/>
            <a:round/>
            <a:headEnd type="none" w="med" len="med"/>
            <a:tailEnd type="triangle" w="med" len="med"/>
          </a:ln>
        </p:spPr>
      </p:cxnSp>
      <p:cxnSp>
        <p:nvCxnSpPr>
          <p:cNvPr id="102" name="Google Shape;102;p13"/>
          <p:cNvCxnSpPr>
            <a:cxnSpLocks/>
            <a:stCxn id="73" idx="2"/>
            <a:endCxn id="76" idx="0"/>
          </p:cNvCxnSpPr>
          <p:nvPr/>
        </p:nvCxnSpPr>
        <p:spPr>
          <a:xfrm rot="5400000">
            <a:off x="6077340" y="2970821"/>
            <a:ext cx="112911" cy="9141"/>
          </a:xfrm>
          <a:prstGeom prst="curvedConnector3">
            <a:avLst>
              <a:gd name="adj1" fmla="val 50000"/>
            </a:avLst>
          </a:prstGeom>
          <a:noFill/>
          <a:ln w="19050" cap="flat" cmpd="sng">
            <a:solidFill>
              <a:schemeClr val="dk1"/>
            </a:solidFill>
            <a:prstDash val="solid"/>
            <a:round/>
            <a:headEnd type="triangle" w="med" len="med"/>
            <a:tailEnd type="triangle" w="med" len="med"/>
          </a:ln>
        </p:spPr>
      </p:cxnSp>
      <p:cxnSp>
        <p:nvCxnSpPr>
          <p:cNvPr id="103" name="Google Shape;103;p13"/>
          <p:cNvCxnSpPr>
            <a:stCxn id="74" idx="3"/>
            <a:endCxn id="65" idx="3"/>
          </p:cNvCxnSpPr>
          <p:nvPr/>
        </p:nvCxnSpPr>
        <p:spPr>
          <a:xfrm rot="10800000">
            <a:off x="5367684" y="1396026"/>
            <a:ext cx="1156275" cy="838688"/>
          </a:xfrm>
          <a:prstGeom prst="curvedConnector3">
            <a:avLst>
              <a:gd name="adj1" fmla="val -36846"/>
            </a:avLst>
          </a:prstGeom>
          <a:noFill/>
          <a:ln w="19050" cap="flat" cmpd="sng">
            <a:solidFill>
              <a:schemeClr val="dk1"/>
            </a:solidFill>
            <a:prstDash val="solid"/>
            <a:round/>
            <a:headEnd type="none" w="med" len="med"/>
            <a:tailEnd type="triangle" w="med" len="med"/>
          </a:ln>
        </p:spPr>
      </p:cxnSp>
      <p:cxnSp>
        <p:nvCxnSpPr>
          <p:cNvPr id="104" name="Google Shape;104;p13"/>
          <p:cNvCxnSpPr>
            <a:cxnSpLocks/>
            <a:stCxn id="73" idx="3"/>
            <a:endCxn id="63" idx="0"/>
          </p:cNvCxnSpPr>
          <p:nvPr/>
        </p:nvCxnSpPr>
        <p:spPr>
          <a:xfrm>
            <a:off x="6588000" y="2463488"/>
            <a:ext cx="333239" cy="547026"/>
          </a:xfrm>
          <a:prstGeom prst="curvedConnector2">
            <a:avLst/>
          </a:prstGeom>
          <a:noFill/>
          <a:ln w="19050" cap="flat" cmpd="sng">
            <a:solidFill>
              <a:schemeClr val="dk1"/>
            </a:solidFill>
            <a:prstDash val="solid"/>
            <a:round/>
            <a:headEnd type="triangle" w="med" len="med"/>
            <a:tailEnd type="triangle" w="med" len="med"/>
          </a:ln>
        </p:spPr>
      </p:cxnSp>
      <p:cxnSp>
        <p:nvCxnSpPr>
          <p:cNvPr id="105" name="Google Shape;105;p13"/>
          <p:cNvCxnSpPr/>
          <p:nvPr/>
        </p:nvCxnSpPr>
        <p:spPr>
          <a:xfrm>
            <a:off x="-2535736" y="-247810"/>
            <a:ext cx="0" cy="69188"/>
          </a:xfrm>
          <a:prstGeom prst="straightConnector1">
            <a:avLst/>
          </a:prstGeom>
          <a:noFill/>
          <a:ln w="9525" cap="flat" cmpd="sng">
            <a:solidFill>
              <a:schemeClr val="dk2"/>
            </a:solidFill>
            <a:prstDash val="solid"/>
            <a:round/>
            <a:headEnd type="none" w="med" len="med"/>
            <a:tailEnd type="triangle" w="med" len="med"/>
          </a:ln>
        </p:spPr>
      </p:cxnSp>
      <p:cxnSp>
        <p:nvCxnSpPr>
          <p:cNvPr id="4" name="Straight Arrow Connector 3">
            <a:extLst>
              <a:ext uri="{FF2B5EF4-FFF2-40B4-BE49-F238E27FC236}">
                <a16:creationId xmlns:a16="http://schemas.microsoft.com/office/drawing/2014/main" id="{E68B6166-89B4-5E41-A405-AACA702D1D58}"/>
              </a:ext>
            </a:extLst>
          </p:cNvPr>
          <p:cNvCxnSpPr>
            <a:cxnSpLocks/>
            <a:stCxn id="67" idx="2"/>
          </p:cNvCxnSpPr>
          <p:nvPr/>
        </p:nvCxnSpPr>
        <p:spPr>
          <a:xfrm>
            <a:off x="3273951" y="2458547"/>
            <a:ext cx="0" cy="1303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A8CE7538-43B4-334B-929A-A2C41D1E52DC}"/>
              </a:ext>
            </a:extLst>
          </p:cNvPr>
          <p:cNvCxnSpPr>
            <a:stCxn id="66" idx="2"/>
            <a:endCxn id="67" idx="0"/>
          </p:cNvCxnSpPr>
          <p:nvPr/>
        </p:nvCxnSpPr>
        <p:spPr>
          <a:xfrm flipH="1">
            <a:off x="3273951" y="1874390"/>
            <a:ext cx="1" cy="1168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97438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E90E3B-C109-4B46-B1CB-A2E35308867B}"/>
              </a:ext>
            </a:extLst>
          </p:cNvPr>
          <p:cNvPicPr>
            <a:picLocks noChangeAspect="1"/>
          </p:cNvPicPr>
          <p:nvPr/>
        </p:nvPicPr>
        <p:blipFill>
          <a:blip r:embed="rId2"/>
          <a:stretch>
            <a:fillRect/>
          </a:stretch>
        </p:blipFill>
        <p:spPr>
          <a:xfrm>
            <a:off x="99729" y="361270"/>
            <a:ext cx="8948948" cy="4146346"/>
          </a:xfrm>
          <a:prstGeom prst="rect">
            <a:avLst/>
          </a:prstGeom>
        </p:spPr>
      </p:pic>
    </p:spTree>
    <p:extLst>
      <p:ext uri="{BB962C8B-B14F-4D97-AF65-F5344CB8AC3E}">
        <p14:creationId xmlns:p14="http://schemas.microsoft.com/office/powerpoint/2010/main" val="1295669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p:nvPr/>
        </p:nvSpPr>
        <p:spPr>
          <a:xfrm>
            <a:off x="90500" y="63175"/>
            <a:ext cx="2950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Oswald"/>
                <a:ea typeface="Oswald"/>
                <a:cs typeface="Oswald"/>
                <a:sym typeface="Oswald"/>
              </a:rPr>
              <a:t>Data Collection</a:t>
            </a:r>
            <a:endParaRPr sz="2100">
              <a:latin typeface="Oswald"/>
              <a:ea typeface="Oswald"/>
              <a:cs typeface="Oswald"/>
              <a:sym typeface="Oswald"/>
            </a:endParaRPr>
          </a:p>
        </p:txBody>
      </p:sp>
      <p:cxnSp>
        <p:nvCxnSpPr>
          <p:cNvPr id="82" name="Google Shape;82;p15"/>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cxnSp>
        <p:nvCxnSpPr>
          <p:cNvPr id="83" name="Google Shape;83;p15"/>
          <p:cNvCxnSpPr/>
          <p:nvPr/>
        </p:nvCxnSpPr>
        <p:spPr>
          <a:xfrm rot="10800000" flipH="1">
            <a:off x="0" y="512775"/>
            <a:ext cx="9178800" cy="10200"/>
          </a:xfrm>
          <a:prstGeom prst="straightConnector1">
            <a:avLst/>
          </a:prstGeom>
          <a:noFill/>
          <a:ln w="9525" cap="flat" cmpd="sng">
            <a:solidFill>
              <a:schemeClr val="dk2"/>
            </a:solidFill>
            <a:prstDash val="solid"/>
            <a:round/>
            <a:headEnd type="none" w="med" len="med"/>
            <a:tailEnd type="none" w="med" len="med"/>
          </a:ln>
        </p:spPr>
      </p:cxnSp>
      <p:pic>
        <p:nvPicPr>
          <p:cNvPr id="84" name="Google Shape;84;p15"/>
          <p:cNvPicPr preferRelativeResize="0"/>
          <p:nvPr/>
        </p:nvPicPr>
        <p:blipFill>
          <a:blip r:embed="rId3">
            <a:alphaModFix/>
          </a:blip>
          <a:stretch>
            <a:fillRect/>
          </a:stretch>
        </p:blipFill>
        <p:spPr>
          <a:xfrm>
            <a:off x="1704670" y="98804"/>
            <a:ext cx="379400" cy="379400"/>
          </a:xfrm>
          <a:prstGeom prst="rect">
            <a:avLst/>
          </a:prstGeom>
          <a:noFill/>
          <a:ln>
            <a:noFill/>
          </a:ln>
        </p:spPr>
      </p:pic>
      <p:sp>
        <p:nvSpPr>
          <p:cNvPr id="85" name="Google Shape;85;p15"/>
          <p:cNvSpPr txBox="1"/>
          <p:nvPr/>
        </p:nvSpPr>
        <p:spPr>
          <a:xfrm>
            <a:off x="157100" y="672825"/>
            <a:ext cx="2950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lata"/>
                <a:ea typeface="Alata"/>
                <a:cs typeface="Alata"/>
                <a:sym typeface="Alata"/>
              </a:rPr>
              <a:t>Data Collection Methods</a:t>
            </a:r>
            <a:endParaRPr sz="1100">
              <a:latin typeface="Alata"/>
              <a:ea typeface="Alata"/>
              <a:cs typeface="Alata"/>
              <a:sym typeface="Alata"/>
            </a:endParaRPr>
          </a:p>
        </p:txBody>
      </p:sp>
      <p:pic>
        <p:nvPicPr>
          <p:cNvPr id="86" name="Google Shape;86;p15"/>
          <p:cNvPicPr preferRelativeResize="0"/>
          <p:nvPr/>
        </p:nvPicPr>
        <p:blipFill>
          <a:blip r:embed="rId4">
            <a:alphaModFix/>
          </a:blip>
          <a:stretch>
            <a:fillRect/>
          </a:stretch>
        </p:blipFill>
        <p:spPr>
          <a:xfrm>
            <a:off x="1863500" y="704250"/>
            <a:ext cx="291150" cy="291150"/>
          </a:xfrm>
          <a:prstGeom prst="rect">
            <a:avLst/>
          </a:prstGeom>
          <a:noFill/>
          <a:ln>
            <a:noFill/>
          </a:ln>
        </p:spPr>
      </p:pic>
      <p:sp>
        <p:nvSpPr>
          <p:cNvPr id="87" name="Google Shape;87;p15"/>
          <p:cNvSpPr/>
          <p:nvPr/>
        </p:nvSpPr>
        <p:spPr>
          <a:xfrm>
            <a:off x="157100" y="1128575"/>
            <a:ext cx="2125800" cy="1834200"/>
          </a:xfrm>
          <a:prstGeom prst="rect">
            <a:avLst/>
          </a:prstGeom>
          <a:solidFill>
            <a:srgbClr val="FFC857"/>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1479" lvl="0" indent="0" algn="ctr" rtl="0">
              <a:lnSpc>
                <a:spcPct val="100000"/>
              </a:lnSpc>
              <a:spcBef>
                <a:spcPts val="0"/>
              </a:spcBef>
              <a:spcAft>
                <a:spcPts val="0"/>
              </a:spcAft>
              <a:buClr>
                <a:schemeClr val="dk1"/>
              </a:buClr>
              <a:buSzPts val="1100"/>
              <a:buFont typeface="Arial"/>
              <a:buNone/>
            </a:pPr>
            <a:r>
              <a:rPr lang="en" sz="1300">
                <a:latin typeface="Alata"/>
                <a:ea typeface="Alata"/>
                <a:cs typeface="Alata"/>
                <a:sym typeface="Alata"/>
              </a:rPr>
              <a:t> Surveys</a:t>
            </a:r>
            <a:endParaRPr sz="1300">
              <a:latin typeface="Alata"/>
              <a:ea typeface="Alata"/>
              <a:cs typeface="Alata"/>
              <a:sym typeface="Alata"/>
            </a:endParaRPr>
          </a:p>
          <a:p>
            <a:pPr marL="0" marR="1479" lvl="0" indent="0" algn="ctr" rtl="0">
              <a:lnSpc>
                <a:spcPct val="100000"/>
              </a:lnSpc>
              <a:spcBef>
                <a:spcPts val="0"/>
              </a:spcBef>
              <a:spcAft>
                <a:spcPts val="0"/>
              </a:spcAft>
              <a:buNone/>
            </a:pPr>
            <a:r>
              <a:rPr lang="en" sz="1000">
                <a:latin typeface="Nunito"/>
                <a:ea typeface="Nunito"/>
                <a:cs typeface="Nunito"/>
                <a:sym typeface="Nunito"/>
              </a:rPr>
              <a:t>A survey consists of a list of queries respondents can answer in just one or two words and often gives participants a list of responses to choose from. You can use them to collect either quantitative or qualitative data or both. You can conduct surveys online, over email, over the phone or in person.</a:t>
            </a:r>
            <a:endParaRPr sz="1000"/>
          </a:p>
        </p:txBody>
      </p:sp>
      <p:sp>
        <p:nvSpPr>
          <p:cNvPr id="88" name="Google Shape;88;p15"/>
          <p:cNvSpPr/>
          <p:nvPr/>
        </p:nvSpPr>
        <p:spPr>
          <a:xfrm>
            <a:off x="121250" y="3111375"/>
            <a:ext cx="2161800" cy="19521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300">
                <a:latin typeface="Alata"/>
                <a:ea typeface="Alata"/>
                <a:cs typeface="Alata"/>
                <a:sym typeface="Alata"/>
              </a:rPr>
              <a:t>Online Tracking</a:t>
            </a:r>
            <a:endParaRPr sz="1300">
              <a:latin typeface="Alata"/>
              <a:ea typeface="Alata"/>
              <a:cs typeface="Alata"/>
              <a:sym typeface="Alata"/>
            </a:endParaRPr>
          </a:p>
          <a:p>
            <a:pPr marL="0" lvl="0" indent="0" algn="ctr" rtl="0">
              <a:lnSpc>
                <a:spcPct val="100000"/>
              </a:lnSpc>
              <a:spcBef>
                <a:spcPts val="0"/>
              </a:spcBef>
              <a:spcAft>
                <a:spcPts val="0"/>
              </a:spcAft>
              <a:buNone/>
            </a:pPr>
            <a:r>
              <a:rPr lang="en" sz="1000">
                <a:latin typeface="Nunito"/>
                <a:ea typeface="Nunito"/>
                <a:cs typeface="Nunito"/>
                <a:sym typeface="Nunito"/>
              </a:rPr>
              <a:t>Your business’ website, and your app, are excellent tools for collecting customer data. When someone visits your website, they create as many as 40 data points. Accessing this data allows you to see how many people visited your site, how long they were on it, what they clicked on and more. You can use tools like pixel, lotame to access and analyze these data.</a:t>
            </a:r>
            <a:endParaRPr sz="500">
              <a:latin typeface="Alata"/>
              <a:ea typeface="Alata"/>
              <a:cs typeface="Alata"/>
              <a:sym typeface="Alata"/>
            </a:endParaRPr>
          </a:p>
        </p:txBody>
      </p:sp>
      <p:sp>
        <p:nvSpPr>
          <p:cNvPr id="89" name="Google Shape;89;p15"/>
          <p:cNvSpPr txBox="1"/>
          <p:nvPr/>
        </p:nvSpPr>
        <p:spPr>
          <a:xfrm>
            <a:off x="4305475" y="610500"/>
            <a:ext cx="2950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Alata"/>
                <a:ea typeface="Alata"/>
                <a:cs typeface="Alata"/>
                <a:sym typeface="Alata"/>
              </a:rPr>
              <a:t>Storing Data on Database</a:t>
            </a:r>
            <a:endParaRPr sz="1300">
              <a:latin typeface="Alata"/>
              <a:ea typeface="Alata"/>
              <a:cs typeface="Alata"/>
              <a:sym typeface="Alata"/>
            </a:endParaRPr>
          </a:p>
        </p:txBody>
      </p:sp>
      <p:sp>
        <p:nvSpPr>
          <p:cNvPr id="90" name="Google Shape;90;p15"/>
          <p:cNvSpPr/>
          <p:nvPr/>
        </p:nvSpPr>
        <p:spPr>
          <a:xfrm>
            <a:off x="2477825" y="959700"/>
            <a:ext cx="6588300" cy="4103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575175" y="1328750"/>
            <a:ext cx="1730400" cy="2130900"/>
          </a:xfrm>
          <a:prstGeom prst="rect">
            <a:avLst/>
          </a:prstGeom>
          <a:solidFill>
            <a:srgbClr val="D7C8FF"/>
          </a:solidFill>
          <a:ln w="9525" cap="flat" cmpd="sng">
            <a:solidFill>
              <a:srgbClr val="9771FF"/>
            </a:solidFill>
            <a:prstDash val="solid"/>
            <a:round/>
            <a:headEnd type="none" w="sm" len="sm"/>
            <a:tailEnd type="none" w="sm" len="sm"/>
          </a:ln>
        </p:spPr>
        <p:txBody>
          <a:bodyPr spcFirstLastPara="1" wrap="square" lIns="91425" tIns="91425" rIns="28800" bIns="91425" anchor="ctr" anchorCtr="0">
            <a:noAutofit/>
          </a:bodyPr>
          <a:lstStyle/>
          <a:p>
            <a:pPr marL="57150" lvl="0" indent="-57150" algn="l" rtl="0">
              <a:spcBef>
                <a:spcPts val="0"/>
              </a:spcBef>
              <a:spcAft>
                <a:spcPts val="0"/>
              </a:spcAft>
              <a:buNone/>
            </a:pPr>
            <a:r>
              <a:rPr lang="en" sz="1100">
                <a:latin typeface="Nunito"/>
                <a:ea typeface="Nunito"/>
                <a:cs typeface="Nunito"/>
                <a:sym typeface="Nunito"/>
              </a:rPr>
              <a:t>Choice is dependent on:</a:t>
            </a:r>
            <a:endParaRPr sz="1100">
              <a:latin typeface="Nunito"/>
              <a:ea typeface="Nunito"/>
              <a:cs typeface="Nunito"/>
              <a:sym typeface="Nunito"/>
            </a:endParaRPr>
          </a:p>
          <a:p>
            <a:pPr marL="57150" lvl="0" indent="-57150" algn="l" rtl="0">
              <a:spcBef>
                <a:spcPts val="0"/>
              </a:spcBef>
              <a:spcAft>
                <a:spcPts val="0"/>
              </a:spcAft>
              <a:buNone/>
            </a:pPr>
            <a:r>
              <a:rPr lang="en" sz="1100">
                <a:latin typeface="Nunito"/>
                <a:ea typeface="Nunito"/>
                <a:cs typeface="Nunito"/>
                <a:sym typeface="Nunito"/>
              </a:rPr>
              <a:t> </a:t>
            </a:r>
            <a:endParaRPr sz="1100">
              <a:latin typeface="Nunito"/>
              <a:ea typeface="Nunito"/>
              <a:cs typeface="Nunito"/>
              <a:sym typeface="Nunito"/>
            </a:endParaRPr>
          </a:p>
          <a:p>
            <a:pPr marL="85725" lvl="0" indent="-120650" algn="l" rtl="0">
              <a:spcBef>
                <a:spcPts val="0"/>
              </a:spcBef>
              <a:spcAft>
                <a:spcPts val="0"/>
              </a:spcAft>
              <a:buSzPts val="1000"/>
              <a:buFont typeface="Nunito"/>
              <a:buChar char="●"/>
            </a:pPr>
            <a:r>
              <a:rPr lang="en" sz="1000">
                <a:latin typeface="Nunito"/>
                <a:ea typeface="Nunito"/>
                <a:cs typeface="Nunito"/>
                <a:sym typeface="Nunito"/>
              </a:rPr>
              <a:t>Type of study</a:t>
            </a:r>
            <a:endParaRPr sz="1000">
              <a:latin typeface="Nunito"/>
              <a:ea typeface="Nunito"/>
              <a:cs typeface="Nunito"/>
              <a:sym typeface="Nunito"/>
            </a:endParaRPr>
          </a:p>
          <a:p>
            <a:pPr marL="85725" lvl="0" indent="-120650" algn="l" rtl="0">
              <a:spcBef>
                <a:spcPts val="0"/>
              </a:spcBef>
              <a:spcAft>
                <a:spcPts val="0"/>
              </a:spcAft>
              <a:buSzPts val="1000"/>
              <a:buFont typeface="Nunito"/>
              <a:buChar char="●"/>
            </a:pPr>
            <a:r>
              <a:rPr lang="en" sz="1000">
                <a:latin typeface="Nunito"/>
                <a:ea typeface="Nunito"/>
                <a:cs typeface="Nunito"/>
                <a:sym typeface="Nunito"/>
              </a:rPr>
              <a:t>How will you collect data </a:t>
            </a:r>
            <a:endParaRPr sz="1000">
              <a:latin typeface="Nunito"/>
              <a:ea typeface="Nunito"/>
              <a:cs typeface="Nunito"/>
              <a:sym typeface="Nunito"/>
            </a:endParaRPr>
          </a:p>
          <a:p>
            <a:pPr marL="85725" lvl="0" indent="-120650" algn="l" rtl="0">
              <a:spcBef>
                <a:spcPts val="0"/>
              </a:spcBef>
              <a:spcAft>
                <a:spcPts val="0"/>
              </a:spcAft>
              <a:buSzPts val="1000"/>
              <a:buFont typeface="Nunito"/>
              <a:buChar char="●"/>
            </a:pPr>
            <a:r>
              <a:rPr lang="en" sz="1000">
                <a:latin typeface="Nunito"/>
                <a:ea typeface="Nunito"/>
                <a:cs typeface="Nunito"/>
                <a:sym typeface="Nunito"/>
              </a:rPr>
              <a:t>Local language requirement </a:t>
            </a:r>
            <a:endParaRPr sz="1000">
              <a:latin typeface="Nunito"/>
              <a:ea typeface="Nunito"/>
              <a:cs typeface="Nunito"/>
              <a:sym typeface="Nunito"/>
            </a:endParaRPr>
          </a:p>
          <a:p>
            <a:pPr marL="85725" lvl="0" indent="-120650" algn="l" rtl="0">
              <a:spcBef>
                <a:spcPts val="0"/>
              </a:spcBef>
              <a:spcAft>
                <a:spcPts val="0"/>
              </a:spcAft>
              <a:buSzPts val="1000"/>
              <a:buFont typeface="Nunito"/>
              <a:buChar char="●"/>
            </a:pPr>
            <a:r>
              <a:rPr lang="en" sz="1000">
                <a:latin typeface="Nunito"/>
                <a:ea typeface="Nunito"/>
                <a:cs typeface="Nunito"/>
                <a:sym typeface="Nunito"/>
              </a:rPr>
              <a:t>Planned use of data </a:t>
            </a:r>
            <a:endParaRPr sz="1000">
              <a:latin typeface="Nunito"/>
              <a:ea typeface="Nunito"/>
              <a:cs typeface="Nunito"/>
              <a:sym typeface="Nunito"/>
            </a:endParaRPr>
          </a:p>
          <a:p>
            <a:pPr marL="85725" lvl="0" indent="-120650" algn="l" rtl="0">
              <a:spcBef>
                <a:spcPts val="0"/>
              </a:spcBef>
              <a:spcAft>
                <a:spcPts val="0"/>
              </a:spcAft>
              <a:buSzPts val="1000"/>
              <a:buFont typeface="Nunito"/>
              <a:buChar char="●"/>
            </a:pPr>
            <a:r>
              <a:rPr lang="en" sz="1000">
                <a:latin typeface="Nunito"/>
                <a:ea typeface="Nunito"/>
                <a:cs typeface="Nunito"/>
                <a:sym typeface="Nunito"/>
              </a:rPr>
              <a:t>Size of study </a:t>
            </a:r>
            <a:endParaRPr sz="1000">
              <a:latin typeface="Nunito"/>
              <a:ea typeface="Nunito"/>
              <a:cs typeface="Nunito"/>
              <a:sym typeface="Nunito"/>
            </a:endParaRPr>
          </a:p>
          <a:p>
            <a:pPr marL="85725" lvl="0" indent="-120650" algn="l" rtl="0">
              <a:spcBef>
                <a:spcPts val="0"/>
              </a:spcBef>
              <a:spcAft>
                <a:spcPts val="0"/>
              </a:spcAft>
              <a:buSzPts val="1000"/>
              <a:buFont typeface="Nunito"/>
              <a:buChar char="●"/>
            </a:pPr>
            <a:r>
              <a:rPr lang="en" sz="1000">
                <a:latin typeface="Nunito"/>
                <a:ea typeface="Nunito"/>
                <a:cs typeface="Nunito"/>
                <a:sym typeface="Nunito"/>
              </a:rPr>
              <a:t>Budget </a:t>
            </a:r>
            <a:endParaRPr sz="1000">
              <a:latin typeface="Nunito"/>
              <a:ea typeface="Nunito"/>
              <a:cs typeface="Nunito"/>
              <a:sym typeface="Nunito"/>
            </a:endParaRPr>
          </a:p>
          <a:p>
            <a:pPr marL="85725" lvl="0" indent="-120650" algn="l" rtl="0">
              <a:spcBef>
                <a:spcPts val="0"/>
              </a:spcBef>
              <a:spcAft>
                <a:spcPts val="0"/>
              </a:spcAft>
              <a:buSzPts val="1000"/>
              <a:buFont typeface="Nunito"/>
              <a:buChar char="●"/>
            </a:pPr>
            <a:r>
              <a:rPr lang="en" sz="1000">
                <a:latin typeface="Nunito"/>
                <a:ea typeface="Nunito"/>
                <a:cs typeface="Nunito"/>
                <a:sym typeface="Nunito"/>
              </a:rPr>
              <a:t>What functionality do you require of the database</a:t>
            </a:r>
            <a:endParaRPr sz="1000">
              <a:latin typeface="Nunito"/>
              <a:ea typeface="Nunito"/>
              <a:cs typeface="Nunito"/>
              <a:sym typeface="Nunito"/>
            </a:endParaRPr>
          </a:p>
        </p:txBody>
      </p:sp>
      <p:sp>
        <p:nvSpPr>
          <p:cNvPr id="92" name="Google Shape;92;p15"/>
          <p:cNvSpPr txBox="1"/>
          <p:nvPr/>
        </p:nvSpPr>
        <p:spPr>
          <a:xfrm>
            <a:off x="2531625" y="998575"/>
            <a:ext cx="2950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lata"/>
                <a:ea typeface="Alata"/>
                <a:cs typeface="Alata"/>
                <a:sym typeface="Alata"/>
              </a:rPr>
              <a:t>Choosing a Database</a:t>
            </a:r>
            <a:endParaRPr sz="1100">
              <a:latin typeface="Alata"/>
              <a:ea typeface="Alata"/>
              <a:cs typeface="Alata"/>
              <a:sym typeface="Alata"/>
            </a:endParaRPr>
          </a:p>
        </p:txBody>
      </p:sp>
      <p:pic>
        <p:nvPicPr>
          <p:cNvPr id="93" name="Google Shape;93;p15"/>
          <p:cNvPicPr preferRelativeResize="0"/>
          <p:nvPr/>
        </p:nvPicPr>
        <p:blipFill>
          <a:blip r:embed="rId5">
            <a:alphaModFix/>
          </a:blip>
          <a:stretch>
            <a:fillRect/>
          </a:stretch>
        </p:blipFill>
        <p:spPr>
          <a:xfrm>
            <a:off x="6372875" y="571075"/>
            <a:ext cx="379400" cy="379400"/>
          </a:xfrm>
          <a:prstGeom prst="rect">
            <a:avLst/>
          </a:prstGeom>
          <a:noFill/>
          <a:ln>
            <a:noFill/>
          </a:ln>
        </p:spPr>
      </p:pic>
      <p:pic>
        <p:nvPicPr>
          <p:cNvPr id="94" name="Google Shape;94;p15"/>
          <p:cNvPicPr preferRelativeResize="0"/>
          <p:nvPr/>
        </p:nvPicPr>
        <p:blipFill>
          <a:blip r:embed="rId6">
            <a:alphaModFix/>
          </a:blip>
          <a:stretch>
            <a:fillRect/>
          </a:stretch>
        </p:blipFill>
        <p:spPr>
          <a:xfrm>
            <a:off x="4018563" y="1069488"/>
            <a:ext cx="212174" cy="212174"/>
          </a:xfrm>
          <a:prstGeom prst="rect">
            <a:avLst/>
          </a:prstGeom>
          <a:noFill/>
          <a:ln>
            <a:noFill/>
          </a:ln>
        </p:spPr>
      </p:pic>
      <p:sp>
        <p:nvSpPr>
          <p:cNvPr id="95" name="Google Shape;95;p15"/>
          <p:cNvSpPr txBox="1"/>
          <p:nvPr/>
        </p:nvSpPr>
        <p:spPr>
          <a:xfrm>
            <a:off x="4515313" y="974738"/>
            <a:ext cx="1584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lata"/>
                <a:ea typeface="Alata"/>
                <a:cs typeface="Alata"/>
                <a:sym typeface="Alata"/>
              </a:rPr>
              <a:t>Database Options</a:t>
            </a:r>
            <a:endParaRPr sz="1100">
              <a:latin typeface="Alata"/>
              <a:ea typeface="Alata"/>
              <a:cs typeface="Alata"/>
              <a:sym typeface="Alata"/>
            </a:endParaRPr>
          </a:p>
        </p:txBody>
      </p:sp>
      <p:pic>
        <p:nvPicPr>
          <p:cNvPr id="96" name="Google Shape;96;p15"/>
          <p:cNvPicPr preferRelativeResize="0"/>
          <p:nvPr/>
        </p:nvPicPr>
        <p:blipFill>
          <a:blip r:embed="rId7">
            <a:alphaModFix/>
          </a:blip>
          <a:stretch>
            <a:fillRect/>
          </a:stretch>
        </p:blipFill>
        <p:spPr>
          <a:xfrm>
            <a:off x="5809550" y="1023763"/>
            <a:ext cx="255950" cy="255950"/>
          </a:xfrm>
          <a:prstGeom prst="rect">
            <a:avLst/>
          </a:prstGeom>
          <a:noFill/>
          <a:ln>
            <a:noFill/>
          </a:ln>
        </p:spPr>
      </p:pic>
      <p:sp>
        <p:nvSpPr>
          <p:cNvPr id="97" name="Google Shape;97;p15"/>
          <p:cNvSpPr/>
          <p:nvPr/>
        </p:nvSpPr>
        <p:spPr>
          <a:xfrm>
            <a:off x="4404450" y="1308100"/>
            <a:ext cx="2615700" cy="2130900"/>
          </a:xfrm>
          <a:prstGeom prst="rect">
            <a:avLst/>
          </a:prstGeom>
          <a:solidFill>
            <a:srgbClr val="FFBCBC"/>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142875" marR="0" lvl="0" indent="-85725" algn="l" rtl="0">
              <a:spcBef>
                <a:spcPts val="0"/>
              </a:spcBef>
              <a:spcAft>
                <a:spcPts val="0"/>
              </a:spcAft>
              <a:buNone/>
            </a:pPr>
            <a:r>
              <a:rPr lang="en" sz="1000">
                <a:latin typeface="Nunito"/>
                <a:ea typeface="Nunito"/>
                <a:cs typeface="Nunito"/>
                <a:sym typeface="Nunito"/>
              </a:rPr>
              <a:t>• Ranging from the </a:t>
            </a:r>
            <a:r>
              <a:rPr lang="en" sz="1000" b="1">
                <a:latin typeface="Nunito"/>
                <a:ea typeface="Nunito"/>
                <a:cs typeface="Nunito"/>
                <a:sym typeface="Nunito"/>
              </a:rPr>
              <a:t>free</a:t>
            </a:r>
            <a:r>
              <a:rPr lang="en" sz="1000">
                <a:latin typeface="Nunito"/>
                <a:ea typeface="Nunito"/>
                <a:cs typeface="Nunito"/>
                <a:sym typeface="Nunito"/>
              </a:rPr>
              <a:t> Open Source solutions through to the high end “Software as a Service” (SaaS) </a:t>
            </a:r>
            <a:endParaRPr sz="1000">
              <a:latin typeface="Nunito"/>
              <a:ea typeface="Nunito"/>
              <a:cs typeface="Nunito"/>
              <a:sym typeface="Nunito"/>
            </a:endParaRPr>
          </a:p>
          <a:p>
            <a:pPr marL="142875" marR="0" lvl="0" indent="-85725" algn="l" rtl="0">
              <a:spcBef>
                <a:spcPts val="0"/>
              </a:spcBef>
              <a:spcAft>
                <a:spcPts val="0"/>
              </a:spcAft>
              <a:buNone/>
            </a:pPr>
            <a:r>
              <a:rPr lang="en" sz="1000">
                <a:latin typeface="Nunito"/>
                <a:ea typeface="Nunito"/>
                <a:cs typeface="Nunito"/>
                <a:sym typeface="Nunito"/>
              </a:rPr>
              <a:t>• Open-source software (OSS) is computer software with its source code made available for anyone to study, change and distribute the software for any purpose. </a:t>
            </a:r>
            <a:endParaRPr sz="1000">
              <a:latin typeface="Nunito"/>
              <a:ea typeface="Nunito"/>
              <a:cs typeface="Nunito"/>
              <a:sym typeface="Nunito"/>
            </a:endParaRPr>
          </a:p>
          <a:p>
            <a:pPr marL="142875" marR="0" lvl="0" indent="-85725" algn="l" rtl="0">
              <a:spcBef>
                <a:spcPts val="0"/>
              </a:spcBef>
              <a:spcAft>
                <a:spcPts val="0"/>
              </a:spcAft>
              <a:buNone/>
            </a:pPr>
            <a:r>
              <a:rPr lang="en" sz="1000">
                <a:latin typeface="Nunito"/>
                <a:ea typeface="Nunito"/>
                <a:cs typeface="Nunito"/>
                <a:sym typeface="Nunito"/>
              </a:rPr>
              <a:t>• Software as a Service (SaaS), a licensing and delivery model in which software is licensed on a subscription basis and is centrally hosted by the software vendor</a:t>
            </a:r>
            <a:endParaRPr sz="1000">
              <a:latin typeface="Nunito"/>
              <a:ea typeface="Nunito"/>
              <a:cs typeface="Nunito"/>
              <a:sym typeface="Nunito"/>
            </a:endParaRPr>
          </a:p>
        </p:txBody>
      </p:sp>
      <p:sp>
        <p:nvSpPr>
          <p:cNvPr id="98" name="Google Shape;98;p15"/>
          <p:cNvSpPr/>
          <p:nvPr/>
        </p:nvSpPr>
        <p:spPr>
          <a:xfrm>
            <a:off x="7109025" y="1313200"/>
            <a:ext cx="1864800" cy="3663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latin typeface="Nunito"/>
                <a:ea typeface="Nunito"/>
                <a:cs typeface="Nunito"/>
                <a:sym typeface="Nunito"/>
              </a:rPr>
              <a:t>Big Data is a Database that is different and advanced from the standard database. BigData is the type of data that includes unstructured and semi-structured data. There are specific types of database known as NoSQL databases, There are several types of NoSQL Databases and tools available to store and process the Big Data. NoSQL Databases are optimized for data analytics using the BigData such as text, images, logos, and other data formats such as XML, JSON. The big data is helpful for developing data-driven intelligent applications.</a:t>
            </a:r>
            <a:endParaRPr sz="1000">
              <a:latin typeface="Nunito"/>
              <a:ea typeface="Nunito"/>
              <a:cs typeface="Nunito"/>
              <a:sym typeface="Nunito"/>
            </a:endParaRPr>
          </a:p>
        </p:txBody>
      </p:sp>
      <p:sp>
        <p:nvSpPr>
          <p:cNvPr id="99" name="Google Shape;99;p15"/>
          <p:cNvSpPr txBox="1"/>
          <p:nvPr/>
        </p:nvSpPr>
        <p:spPr>
          <a:xfrm>
            <a:off x="7256275" y="998575"/>
            <a:ext cx="1430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lata"/>
                <a:ea typeface="Alata"/>
                <a:cs typeface="Alata"/>
                <a:sym typeface="Alata"/>
              </a:rPr>
              <a:t>Big Data Database </a:t>
            </a:r>
            <a:endParaRPr sz="1100">
              <a:latin typeface="Alata"/>
              <a:ea typeface="Alata"/>
              <a:cs typeface="Alata"/>
              <a:sym typeface="Alata"/>
            </a:endParaRPr>
          </a:p>
        </p:txBody>
      </p:sp>
      <p:pic>
        <p:nvPicPr>
          <p:cNvPr id="100" name="Google Shape;100;p15"/>
          <p:cNvPicPr preferRelativeResize="0"/>
          <p:nvPr/>
        </p:nvPicPr>
        <p:blipFill>
          <a:blip r:embed="rId8">
            <a:alphaModFix/>
          </a:blip>
          <a:stretch>
            <a:fillRect/>
          </a:stretch>
        </p:blipFill>
        <p:spPr>
          <a:xfrm>
            <a:off x="8611600" y="1023775"/>
            <a:ext cx="255950" cy="255950"/>
          </a:xfrm>
          <a:prstGeom prst="rect">
            <a:avLst/>
          </a:prstGeom>
          <a:noFill/>
          <a:ln>
            <a:noFill/>
          </a:ln>
        </p:spPr>
      </p:pic>
      <p:pic>
        <p:nvPicPr>
          <p:cNvPr id="101" name="Google Shape;101;p15"/>
          <p:cNvPicPr preferRelativeResize="0"/>
          <p:nvPr/>
        </p:nvPicPr>
        <p:blipFill>
          <a:blip r:embed="rId9">
            <a:alphaModFix/>
          </a:blip>
          <a:stretch>
            <a:fillRect/>
          </a:stretch>
        </p:blipFill>
        <p:spPr>
          <a:xfrm>
            <a:off x="4572000" y="3558344"/>
            <a:ext cx="2446675" cy="1417850"/>
          </a:xfrm>
          <a:prstGeom prst="rect">
            <a:avLst/>
          </a:prstGeom>
          <a:noFill/>
          <a:ln>
            <a:noFill/>
          </a:ln>
        </p:spPr>
      </p:pic>
      <p:sp>
        <p:nvSpPr>
          <p:cNvPr id="102" name="Google Shape;102;p15"/>
          <p:cNvSpPr txBox="1"/>
          <p:nvPr/>
        </p:nvSpPr>
        <p:spPr>
          <a:xfrm>
            <a:off x="2531625" y="3506750"/>
            <a:ext cx="1773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Alata"/>
                <a:ea typeface="Alata"/>
                <a:cs typeface="Alata"/>
                <a:sym typeface="Alata"/>
              </a:rPr>
              <a:t>Data storing format</a:t>
            </a:r>
            <a:endParaRPr sz="1100">
              <a:latin typeface="Alata"/>
              <a:ea typeface="Alata"/>
              <a:cs typeface="Alata"/>
              <a:sym typeface="Alata"/>
            </a:endParaRPr>
          </a:p>
        </p:txBody>
      </p:sp>
      <p:pic>
        <p:nvPicPr>
          <p:cNvPr id="103" name="Google Shape;103;p15"/>
          <p:cNvPicPr preferRelativeResize="0"/>
          <p:nvPr/>
        </p:nvPicPr>
        <p:blipFill>
          <a:blip r:embed="rId10">
            <a:alphaModFix/>
          </a:blip>
          <a:stretch>
            <a:fillRect/>
          </a:stretch>
        </p:blipFill>
        <p:spPr>
          <a:xfrm>
            <a:off x="2575175" y="3890475"/>
            <a:ext cx="1265326" cy="334262"/>
          </a:xfrm>
          <a:prstGeom prst="rect">
            <a:avLst/>
          </a:prstGeom>
          <a:noFill/>
          <a:ln>
            <a:noFill/>
          </a:ln>
        </p:spPr>
      </p:pic>
      <p:pic>
        <p:nvPicPr>
          <p:cNvPr id="104" name="Google Shape;104;p15"/>
          <p:cNvPicPr preferRelativeResize="0"/>
          <p:nvPr/>
        </p:nvPicPr>
        <p:blipFill>
          <a:blip r:embed="rId11">
            <a:alphaModFix/>
          </a:blip>
          <a:stretch>
            <a:fillRect/>
          </a:stretch>
        </p:blipFill>
        <p:spPr>
          <a:xfrm>
            <a:off x="2575175" y="4265425"/>
            <a:ext cx="484101" cy="507901"/>
          </a:xfrm>
          <a:prstGeom prst="rect">
            <a:avLst/>
          </a:prstGeom>
          <a:noFill/>
          <a:ln>
            <a:noFill/>
          </a:ln>
        </p:spPr>
      </p:pic>
      <p:pic>
        <p:nvPicPr>
          <p:cNvPr id="105" name="Google Shape;105;p15"/>
          <p:cNvPicPr preferRelativeResize="0"/>
          <p:nvPr/>
        </p:nvPicPr>
        <p:blipFill>
          <a:blip r:embed="rId12">
            <a:alphaModFix/>
          </a:blip>
          <a:stretch>
            <a:fillRect/>
          </a:stretch>
        </p:blipFill>
        <p:spPr>
          <a:xfrm>
            <a:off x="3159150" y="4299988"/>
            <a:ext cx="620063" cy="620063"/>
          </a:xfrm>
          <a:prstGeom prst="rect">
            <a:avLst/>
          </a:prstGeom>
          <a:noFill/>
          <a:ln>
            <a:noFill/>
          </a:ln>
        </p:spPr>
      </p:pic>
      <p:pic>
        <p:nvPicPr>
          <p:cNvPr id="106" name="Google Shape;106;p15"/>
          <p:cNvPicPr preferRelativeResize="0"/>
          <p:nvPr/>
        </p:nvPicPr>
        <p:blipFill>
          <a:blip r:embed="rId13">
            <a:alphaModFix/>
          </a:blip>
          <a:stretch>
            <a:fillRect/>
          </a:stretch>
        </p:blipFill>
        <p:spPr>
          <a:xfrm>
            <a:off x="3741387" y="3907850"/>
            <a:ext cx="766525" cy="76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p:nvPr/>
        </p:nvSpPr>
        <p:spPr>
          <a:xfrm>
            <a:off x="90500" y="63175"/>
            <a:ext cx="2950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Oswald"/>
                <a:ea typeface="Oswald"/>
                <a:cs typeface="Oswald"/>
                <a:sym typeface="Oswald"/>
              </a:rPr>
              <a:t>Data Collection</a:t>
            </a:r>
            <a:endParaRPr sz="2100">
              <a:latin typeface="Oswald"/>
              <a:ea typeface="Oswald"/>
              <a:cs typeface="Oswald"/>
              <a:sym typeface="Oswald"/>
            </a:endParaRPr>
          </a:p>
        </p:txBody>
      </p:sp>
      <p:pic>
        <p:nvPicPr>
          <p:cNvPr id="112" name="Google Shape;112;p16"/>
          <p:cNvPicPr preferRelativeResize="0"/>
          <p:nvPr/>
        </p:nvPicPr>
        <p:blipFill>
          <a:blip r:embed="rId3">
            <a:alphaModFix/>
          </a:blip>
          <a:stretch>
            <a:fillRect/>
          </a:stretch>
        </p:blipFill>
        <p:spPr>
          <a:xfrm>
            <a:off x="1704670" y="98804"/>
            <a:ext cx="379400" cy="379400"/>
          </a:xfrm>
          <a:prstGeom prst="rect">
            <a:avLst/>
          </a:prstGeom>
          <a:noFill/>
          <a:ln>
            <a:noFill/>
          </a:ln>
        </p:spPr>
      </p:pic>
      <p:cxnSp>
        <p:nvCxnSpPr>
          <p:cNvPr id="113" name="Google Shape;113;p16"/>
          <p:cNvCxnSpPr/>
          <p:nvPr/>
        </p:nvCxnSpPr>
        <p:spPr>
          <a:xfrm rot="10800000" flipH="1">
            <a:off x="0" y="512775"/>
            <a:ext cx="9178800" cy="10200"/>
          </a:xfrm>
          <a:prstGeom prst="straightConnector1">
            <a:avLst/>
          </a:prstGeom>
          <a:noFill/>
          <a:ln w="9525" cap="flat" cmpd="sng">
            <a:solidFill>
              <a:schemeClr val="dk2"/>
            </a:solidFill>
            <a:prstDash val="solid"/>
            <a:round/>
            <a:headEnd type="none" w="med" len="med"/>
            <a:tailEnd type="none" w="med" len="med"/>
          </a:ln>
        </p:spPr>
      </p:cxnSp>
      <p:cxnSp>
        <p:nvCxnSpPr>
          <p:cNvPr id="114" name="Google Shape;114;p16"/>
          <p:cNvCxnSpPr/>
          <p:nvPr/>
        </p:nvCxnSpPr>
        <p:spPr>
          <a:xfrm rot="10800000" flipH="1">
            <a:off x="0" y="478200"/>
            <a:ext cx="9178800" cy="10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16"/>
          <p:cNvSpPr txBox="1"/>
          <p:nvPr/>
        </p:nvSpPr>
        <p:spPr>
          <a:xfrm>
            <a:off x="275000" y="591675"/>
            <a:ext cx="34734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Alata"/>
                <a:ea typeface="Alata"/>
                <a:cs typeface="Alata"/>
                <a:sym typeface="Alata"/>
              </a:rPr>
              <a:t>Why use a Database </a:t>
            </a:r>
            <a:endParaRPr sz="1300">
              <a:latin typeface="Alata"/>
              <a:ea typeface="Alata"/>
              <a:cs typeface="Alata"/>
              <a:sym typeface="Alata"/>
            </a:endParaRPr>
          </a:p>
          <a:p>
            <a:pPr marL="0" lvl="0" indent="0" algn="ctr" rtl="0">
              <a:spcBef>
                <a:spcPts val="0"/>
              </a:spcBef>
              <a:spcAft>
                <a:spcPts val="0"/>
              </a:spcAft>
              <a:buNone/>
            </a:pPr>
            <a:r>
              <a:rPr lang="en" sz="1300">
                <a:latin typeface="Alata"/>
                <a:ea typeface="Alata"/>
                <a:cs typeface="Alata"/>
                <a:sym typeface="Alata"/>
              </a:rPr>
              <a:t>instead of Spreadsheets?</a:t>
            </a:r>
            <a:endParaRPr sz="1300">
              <a:latin typeface="Alata"/>
              <a:ea typeface="Alata"/>
              <a:cs typeface="Alata"/>
              <a:sym typeface="Alata"/>
            </a:endParaRPr>
          </a:p>
        </p:txBody>
      </p:sp>
      <p:sp>
        <p:nvSpPr>
          <p:cNvPr id="116" name="Google Shape;116;p16"/>
          <p:cNvSpPr/>
          <p:nvPr/>
        </p:nvSpPr>
        <p:spPr>
          <a:xfrm>
            <a:off x="274925" y="1176675"/>
            <a:ext cx="3975600" cy="1883400"/>
          </a:xfrm>
          <a:prstGeom prst="rect">
            <a:avLst/>
          </a:prstGeom>
          <a:solidFill>
            <a:srgbClr val="FFC857"/>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228600" marR="1479" lvl="0" indent="-155575" algn="l" rtl="0">
              <a:lnSpc>
                <a:spcPct val="100000"/>
              </a:lnSpc>
              <a:spcBef>
                <a:spcPts val="0"/>
              </a:spcBef>
              <a:spcAft>
                <a:spcPts val="0"/>
              </a:spcAft>
              <a:buSzPts val="1100"/>
              <a:buFont typeface="Nunito"/>
              <a:buChar char="●"/>
            </a:pPr>
            <a:r>
              <a:rPr lang="en" sz="1100">
                <a:latin typeface="Nunito"/>
                <a:ea typeface="Nunito"/>
                <a:cs typeface="Nunito"/>
                <a:sym typeface="Nunito"/>
              </a:rPr>
              <a:t>More than one person can update a database at a time </a:t>
            </a:r>
            <a:endParaRPr sz="1100">
              <a:latin typeface="Nunito"/>
              <a:ea typeface="Nunito"/>
              <a:cs typeface="Nunito"/>
              <a:sym typeface="Nunito"/>
            </a:endParaRPr>
          </a:p>
          <a:p>
            <a:pPr marL="228600" marR="1479" lvl="0" indent="-155575" algn="l" rtl="0">
              <a:lnSpc>
                <a:spcPct val="100000"/>
              </a:lnSpc>
              <a:spcBef>
                <a:spcPts val="0"/>
              </a:spcBef>
              <a:spcAft>
                <a:spcPts val="0"/>
              </a:spcAft>
              <a:buSzPts val="1100"/>
              <a:buFont typeface="Nunito"/>
              <a:buChar char="●"/>
            </a:pPr>
            <a:r>
              <a:rPr lang="en" sz="1100">
                <a:latin typeface="Nunito"/>
                <a:ea typeface="Nunito"/>
                <a:cs typeface="Nunito"/>
                <a:sym typeface="Nunito"/>
              </a:rPr>
              <a:t>A database stores information more efficiently </a:t>
            </a:r>
            <a:endParaRPr sz="1100">
              <a:latin typeface="Nunito"/>
              <a:ea typeface="Nunito"/>
              <a:cs typeface="Nunito"/>
              <a:sym typeface="Nunito"/>
            </a:endParaRPr>
          </a:p>
          <a:p>
            <a:pPr marL="228600" marR="1479" lvl="0" indent="-155575" algn="l" rtl="0">
              <a:lnSpc>
                <a:spcPct val="100000"/>
              </a:lnSpc>
              <a:spcBef>
                <a:spcPts val="0"/>
              </a:spcBef>
              <a:spcAft>
                <a:spcPts val="0"/>
              </a:spcAft>
              <a:buSzPts val="1100"/>
              <a:buFont typeface="Nunito"/>
              <a:buChar char="●"/>
            </a:pPr>
            <a:r>
              <a:rPr lang="en" sz="1100">
                <a:latin typeface="Nunito"/>
                <a:ea typeface="Nunito"/>
                <a:cs typeface="Nunito"/>
                <a:sym typeface="Nunito"/>
              </a:rPr>
              <a:t>Queries, and the reports based on those queries, are easier to write and run </a:t>
            </a:r>
            <a:endParaRPr sz="1100">
              <a:latin typeface="Nunito"/>
              <a:ea typeface="Nunito"/>
              <a:cs typeface="Nunito"/>
              <a:sym typeface="Nunito"/>
            </a:endParaRPr>
          </a:p>
          <a:p>
            <a:pPr marL="228600" marR="1479" lvl="0" indent="-155575" algn="l" rtl="0">
              <a:lnSpc>
                <a:spcPct val="100000"/>
              </a:lnSpc>
              <a:spcBef>
                <a:spcPts val="0"/>
              </a:spcBef>
              <a:spcAft>
                <a:spcPts val="0"/>
              </a:spcAft>
              <a:buSzPts val="1100"/>
              <a:buFont typeface="Nunito"/>
              <a:buChar char="●"/>
            </a:pPr>
            <a:r>
              <a:rPr lang="en" sz="1100">
                <a:latin typeface="Nunito"/>
                <a:ea typeface="Nunito"/>
                <a:cs typeface="Nunito"/>
                <a:sym typeface="Nunito"/>
              </a:rPr>
              <a:t>In a database, data is stored separately to the application. If the application crashes it will affect all the data in the spreadsheet </a:t>
            </a:r>
            <a:endParaRPr sz="1100">
              <a:latin typeface="Nunito"/>
              <a:ea typeface="Nunito"/>
              <a:cs typeface="Nunito"/>
              <a:sym typeface="Nunito"/>
            </a:endParaRPr>
          </a:p>
          <a:p>
            <a:pPr marL="228600" marR="1479" lvl="0" indent="-155575" algn="l" rtl="0">
              <a:lnSpc>
                <a:spcPct val="100000"/>
              </a:lnSpc>
              <a:spcBef>
                <a:spcPts val="0"/>
              </a:spcBef>
              <a:spcAft>
                <a:spcPts val="0"/>
              </a:spcAft>
              <a:buSzPts val="1100"/>
              <a:buFont typeface="Nunito"/>
              <a:buChar char="●"/>
            </a:pPr>
            <a:r>
              <a:rPr lang="en" sz="1100">
                <a:latin typeface="Nunito"/>
                <a:ea typeface="Nunito"/>
                <a:cs typeface="Nunito"/>
                <a:sym typeface="Nunito"/>
              </a:rPr>
              <a:t>Data recovery is more efficient </a:t>
            </a:r>
            <a:endParaRPr sz="1100">
              <a:latin typeface="Nunito"/>
              <a:ea typeface="Nunito"/>
              <a:cs typeface="Nunito"/>
              <a:sym typeface="Nunito"/>
            </a:endParaRPr>
          </a:p>
          <a:p>
            <a:pPr marL="228600" marR="1479" lvl="0" indent="-155575" algn="l" rtl="0">
              <a:lnSpc>
                <a:spcPct val="100000"/>
              </a:lnSpc>
              <a:spcBef>
                <a:spcPts val="0"/>
              </a:spcBef>
              <a:spcAft>
                <a:spcPts val="0"/>
              </a:spcAft>
              <a:buSzPts val="1100"/>
              <a:buFont typeface="Nunito"/>
              <a:buChar char="●"/>
            </a:pPr>
            <a:r>
              <a:rPr lang="en" sz="1100">
                <a:latin typeface="Nunito"/>
                <a:ea typeface="Nunito"/>
                <a:cs typeface="Nunito"/>
                <a:sym typeface="Nunito"/>
              </a:rPr>
              <a:t>Data is secure and centrally located</a:t>
            </a:r>
            <a:endParaRPr sz="850">
              <a:latin typeface="Nunito"/>
              <a:ea typeface="Nunito"/>
              <a:cs typeface="Nunito"/>
              <a:sym typeface="Nunito"/>
            </a:endParaRPr>
          </a:p>
        </p:txBody>
      </p:sp>
      <p:sp>
        <p:nvSpPr>
          <p:cNvPr id="117" name="Google Shape;117;p16"/>
          <p:cNvSpPr/>
          <p:nvPr/>
        </p:nvSpPr>
        <p:spPr>
          <a:xfrm>
            <a:off x="4716575" y="1176675"/>
            <a:ext cx="4103400" cy="18834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latin typeface="Nunito"/>
                <a:ea typeface="Nunito"/>
                <a:cs typeface="Nunito"/>
                <a:sym typeface="Nunito"/>
              </a:rPr>
              <a:t>• All data stored on secured servers </a:t>
            </a:r>
            <a:endParaRPr sz="1100">
              <a:latin typeface="Nunito"/>
              <a:ea typeface="Nunito"/>
              <a:cs typeface="Nunito"/>
              <a:sym typeface="Nunito"/>
            </a:endParaRPr>
          </a:p>
          <a:p>
            <a:pPr marL="0" lvl="0" indent="0" algn="l" rtl="0">
              <a:lnSpc>
                <a:spcPct val="100000"/>
              </a:lnSpc>
              <a:spcBef>
                <a:spcPts val="0"/>
              </a:spcBef>
              <a:spcAft>
                <a:spcPts val="0"/>
              </a:spcAft>
              <a:buNone/>
            </a:pPr>
            <a:r>
              <a:rPr lang="en" sz="1100">
                <a:latin typeface="Nunito"/>
                <a:ea typeface="Nunito"/>
                <a:cs typeface="Nunito"/>
                <a:sym typeface="Nunito"/>
              </a:rPr>
              <a:t>• Password protected files with restricted access to study personnel </a:t>
            </a:r>
            <a:endParaRPr sz="1100">
              <a:latin typeface="Nunito"/>
              <a:ea typeface="Nunito"/>
              <a:cs typeface="Nunito"/>
              <a:sym typeface="Nunito"/>
            </a:endParaRPr>
          </a:p>
          <a:p>
            <a:pPr marL="0" lvl="0" indent="0" algn="l" rtl="0">
              <a:lnSpc>
                <a:spcPct val="100000"/>
              </a:lnSpc>
              <a:spcBef>
                <a:spcPts val="0"/>
              </a:spcBef>
              <a:spcAft>
                <a:spcPts val="0"/>
              </a:spcAft>
              <a:buNone/>
            </a:pPr>
            <a:r>
              <a:rPr lang="en" sz="1100">
                <a:latin typeface="Nunito"/>
                <a:ea typeface="Nunito"/>
                <a:cs typeface="Nunito"/>
                <a:sym typeface="Nunito"/>
              </a:rPr>
              <a:t>• All data is regularly backed up </a:t>
            </a:r>
            <a:endParaRPr sz="1100">
              <a:latin typeface="Nunito"/>
              <a:ea typeface="Nunito"/>
              <a:cs typeface="Nunito"/>
              <a:sym typeface="Nunito"/>
            </a:endParaRPr>
          </a:p>
          <a:p>
            <a:pPr marL="0" lvl="0" indent="0" algn="l" rtl="0">
              <a:lnSpc>
                <a:spcPct val="100000"/>
              </a:lnSpc>
              <a:spcBef>
                <a:spcPts val="0"/>
              </a:spcBef>
              <a:spcAft>
                <a:spcPts val="0"/>
              </a:spcAft>
              <a:buNone/>
            </a:pPr>
            <a:r>
              <a:rPr lang="en" sz="1100">
                <a:latin typeface="Nunito"/>
                <a:ea typeface="Nunito"/>
                <a:cs typeface="Nunito"/>
                <a:sym typeface="Nunito"/>
              </a:rPr>
              <a:t>• Servers are maintained to monitor and ensure efficient performance </a:t>
            </a:r>
            <a:endParaRPr sz="1100">
              <a:latin typeface="Nunito"/>
              <a:ea typeface="Nunito"/>
              <a:cs typeface="Nunito"/>
              <a:sym typeface="Nunito"/>
            </a:endParaRPr>
          </a:p>
          <a:p>
            <a:pPr marL="0" lvl="0" indent="0" algn="l" rtl="0">
              <a:lnSpc>
                <a:spcPct val="100000"/>
              </a:lnSpc>
              <a:spcBef>
                <a:spcPts val="0"/>
              </a:spcBef>
              <a:spcAft>
                <a:spcPts val="0"/>
              </a:spcAft>
              <a:buNone/>
            </a:pPr>
            <a:r>
              <a:rPr lang="en" sz="1100">
                <a:latin typeface="Nunito"/>
                <a:ea typeface="Nunito"/>
                <a:cs typeface="Nunito"/>
                <a:sym typeface="Nunito"/>
              </a:rPr>
              <a:t>• Software is maintained and new versions rolled out effectively and securely </a:t>
            </a:r>
            <a:endParaRPr sz="1100">
              <a:latin typeface="Nunito"/>
              <a:ea typeface="Nunito"/>
              <a:cs typeface="Nunito"/>
              <a:sym typeface="Nunito"/>
            </a:endParaRPr>
          </a:p>
          <a:p>
            <a:pPr marL="0" lvl="0" indent="0" algn="l" rtl="0">
              <a:lnSpc>
                <a:spcPct val="100000"/>
              </a:lnSpc>
              <a:spcBef>
                <a:spcPts val="0"/>
              </a:spcBef>
              <a:spcAft>
                <a:spcPts val="0"/>
              </a:spcAft>
              <a:buNone/>
            </a:pPr>
            <a:r>
              <a:rPr lang="en" sz="1100">
                <a:latin typeface="Nunito"/>
                <a:ea typeface="Nunito"/>
                <a:cs typeface="Nunito"/>
                <a:sym typeface="Nunito"/>
              </a:rPr>
              <a:t>• Disaster recovery databases for all databases</a:t>
            </a:r>
            <a:endParaRPr sz="300">
              <a:latin typeface="Nunito"/>
              <a:ea typeface="Nunito"/>
              <a:cs typeface="Nunito"/>
              <a:sym typeface="Nunito"/>
            </a:endParaRPr>
          </a:p>
        </p:txBody>
      </p:sp>
      <p:sp>
        <p:nvSpPr>
          <p:cNvPr id="118" name="Google Shape;118;p16"/>
          <p:cNvSpPr txBox="1"/>
          <p:nvPr/>
        </p:nvSpPr>
        <p:spPr>
          <a:xfrm>
            <a:off x="4326050" y="691725"/>
            <a:ext cx="4534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Alata"/>
                <a:ea typeface="Alata"/>
                <a:cs typeface="Alata"/>
                <a:sym typeface="Alata"/>
              </a:rPr>
              <a:t>Ensuring Storage and security of Data</a:t>
            </a:r>
            <a:endParaRPr sz="1300">
              <a:latin typeface="Alata"/>
              <a:ea typeface="Alata"/>
              <a:cs typeface="Alata"/>
              <a:sym typeface="Alata"/>
            </a:endParaRPr>
          </a:p>
        </p:txBody>
      </p:sp>
      <p:sp>
        <p:nvSpPr>
          <p:cNvPr id="119" name="Google Shape;119;p16"/>
          <p:cNvSpPr txBox="1"/>
          <p:nvPr/>
        </p:nvSpPr>
        <p:spPr>
          <a:xfrm>
            <a:off x="3509900" y="3357352"/>
            <a:ext cx="1584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Alata"/>
                <a:ea typeface="Alata"/>
                <a:cs typeface="Alata"/>
                <a:sym typeface="Alata"/>
              </a:rPr>
              <a:t>Types of Database</a:t>
            </a:r>
            <a:endParaRPr sz="1200">
              <a:latin typeface="Alata"/>
              <a:ea typeface="Alata"/>
              <a:cs typeface="Alata"/>
              <a:sym typeface="Alata"/>
            </a:endParaRPr>
          </a:p>
        </p:txBody>
      </p:sp>
      <p:cxnSp>
        <p:nvCxnSpPr>
          <p:cNvPr id="120" name="Google Shape;120;p16"/>
          <p:cNvCxnSpPr/>
          <p:nvPr/>
        </p:nvCxnSpPr>
        <p:spPr>
          <a:xfrm rot="10800000" flipH="1">
            <a:off x="249350" y="3669875"/>
            <a:ext cx="8770500" cy="900"/>
          </a:xfrm>
          <a:prstGeom prst="straightConnector1">
            <a:avLst/>
          </a:prstGeom>
          <a:noFill/>
          <a:ln w="9525" cap="flat" cmpd="sng">
            <a:solidFill>
              <a:schemeClr val="dk2"/>
            </a:solidFill>
            <a:prstDash val="solid"/>
            <a:round/>
            <a:headEnd type="none" w="med" len="med"/>
            <a:tailEnd type="none" w="med" len="med"/>
          </a:ln>
        </p:spPr>
      </p:cxnSp>
      <p:sp>
        <p:nvSpPr>
          <p:cNvPr id="121" name="Google Shape;121;p16"/>
          <p:cNvSpPr/>
          <p:nvPr/>
        </p:nvSpPr>
        <p:spPr>
          <a:xfrm>
            <a:off x="2539300" y="3736900"/>
            <a:ext cx="1948500" cy="1280400"/>
          </a:xfrm>
          <a:prstGeom prst="rect">
            <a:avLst/>
          </a:prstGeom>
          <a:solidFill>
            <a:srgbClr val="CFE2F3"/>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latin typeface="Alata"/>
                <a:ea typeface="Alata"/>
                <a:cs typeface="Alata"/>
                <a:sym typeface="Alata"/>
              </a:rPr>
              <a:t>Centralized Database</a:t>
            </a:r>
            <a:endParaRPr sz="1100">
              <a:latin typeface="Alata"/>
              <a:ea typeface="Alata"/>
              <a:cs typeface="Alata"/>
              <a:sym typeface="Alata"/>
            </a:endParaRPr>
          </a:p>
          <a:p>
            <a:pPr marL="0" marR="0" lvl="0" indent="0" algn="l" rtl="0">
              <a:lnSpc>
                <a:spcPct val="100000"/>
              </a:lnSpc>
              <a:spcBef>
                <a:spcPts val="0"/>
              </a:spcBef>
              <a:spcAft>
                <a:spcPts val="0"/>
              </a:spcAft>
              <a:buNone/>
            </a:pPr>
            <a:r>
              <a:rPr lang="en" sz="850">
                <a:latin typeface="Nunito"/>
                <a:ea typeface="Nunito"/>
                <a:cs typeface="Nunito"/>
                <a:sym typeface="Nunito"/>
              </a:rPr>
              <a:t>It is the type of database that stores data at a centralized database system. It comforts the users to access the stored data from different locations through several applications. These applications contain the authentication process to let users access data securely. </a:t>
            </a:r>
            <a:endParaRPr sz="850">
              <a:latin typeface="Nunito"/>
              <a:ea typeface="Nunito"/>
              <a:cs typeface="Nunito"/>
              <a:sym typeface="Nunito"/>
            </a:endParaRPr>
          </a:p>
        </p:txBody>
      </p:sp>
      <p:sp>
        <p:nvSpPr>
          <p:cNvPr id="122" name="Google Shape;122;p16"/>
          <p:cNvSpPr/>
          <p:nvPr/>
        </p:nvSpPr>
        <p:spPr>
          <a:xfrm>
            <a:off x="4572000" y="3736875"/>
            <a:ext cx="1922400" cy="1280400"/>
          </a:xfrm>
          <a:prstGeom prst="rect">
            <a:avLst/>
          </a:prstGeom>
          <a:solidFill>
            <a:srgbClr val="D9EAD3"/>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100">
                <a:latin typeface="Alata"/>
                <a:ea typeface="Alata"/>
                <a:cs typeface="Alata"/>
                <a:sym typeface="Alata"/>
              </a:rPr>
              <a:t>Distributed Database</a:t>
            </a:r>
            <a:endParaRPr sz="1100">
              <a:latin typeface="Alata"/>
              <a:ea typeface="Alata"/>
              <a:cs typeface="Alata"/>
              <a:sym typeface="Alata"/>
            </a:endParaRPr>
          </a:p>
          <a:p>
            <a:pPr marL="0" marR="0" lvl="0" indent="0" algn="l" rtl="0">
              <a:lnSpc>
                <a:spcPct val="100000"/>
              </a:lnSpc>
              <a:spcBef>
                <a:spcPts val="0"/>
              </a:spcBef>
              <a:spcAft>
                <a:spcPts val="0"/>
              </a:spcAft>
              <a:buNone/>
            </a:pPr>
            <a:r>
              <a:rPr lang="en" sz="850">
                <a:latin typeface="Nunito"/>
                <a:ea typeface="Nunito"/>
                <a:cs typeface="Nunito"/>
                <a:sym typeface="Nunito"/>
              </a:rPr>
              <a:t>Unlike a centralized database system, in distributed systems, data is distributed among different database systems of an organization. These database systems are connected via communication links. Such links help the end-users to access the data easily. </a:t>
            </a:r>
            <a:endParaRPr sz="850">
              <a:latin typeface="Nunito"/>
              <a:ea typeface="Nunito"/>
              <a:cs typeface="Nunito"/>
              <a:sym typeface="Nunito"/>
            </a:endParaRPr>
          </a:p>
        </p:txBody>
      </p:sp>
      <p:sp>
        <p:nvSpPr>
          <p:cNvPr id="123" name="Google Shape;123;p16"/>
          <p:cNvSpPr/>
          <p:nvPr/>
        </p:nvSpPr>
        <p:spPr>
          <a:xfrm>
            <a:off x="6578600" y="3736875"/>
            <a:ext cx="2438700" cy="1280400"/>
          </a:xfrm>
          <a:prstGeom prst="rect">
            <a:avLst/>
          </a:prstGeom>
          <a:solidFill>
            <a:srgbClr val="FCE5CD"/>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latin typeface="Alata"/>
                <a:ea typeface="Alata"/>
                <a:cs typeface="Alata"/>
                <a:sym typeface="Alata"/>
              </a:rPr>
              <a:t>Relational Database</a:t>
            </a:r>
            <a:endParaRPr sz="1100">
              <a:latin typeface="Alata"/>
              <a:ea typeface="Alata"/>
              <a:cs typeface="Alata"/>
              <a:sym typeface="Alata"/>
            </a:endParaRPr>
          </a:p>
          <a:p>
            <a:pPr marL="0" marR="0" lvl="0" indent="0" algn="l" rtl="0">
              <a:lnSpc>
                <a:spcPct val="100000"/>
              </a:lnSpc>
              <a:spcBef>
                <a:spcPts val="0"/>
              </a:spcBef>
              <a:spcAft>
                <a:spcPts val="0"/>
              </a:spcAft>
              <a:buNone/>
            </a:pPr>
            <a:r>
              <a:rPr lang="en" sz="850">
                <a:solidFill>
                  <a:schemeClr val="dk1"/>
                </a:solidFill>
                <a:latin typeface="Nunito"/>
                <a:ea typeface="Nunito"/>
                <a:cs typeface="Nunito"/>
                <a:sym typeface="Nunito"/>
              </a:rPr>
              <a:t>This database is based on the relational data model, which stores data in the form of rows &amp; columns, and together forms a table. A relational database uses SQL for storing, manipulating, as well as maintaining the data. Each table in the database carries a key that makes the data unique from others. Examples: MySQL, Microsoft SQL Server, Oracle, etc.</a:t>
            </a:r>
            <a:r>
              <a:rPr lang="en" sz="850">
                <a:latin typeface="Nunito"/>
                <a:ea typeface="Nunito"/>
                <a:cs typeface="Nunito"/>
                <a:sym typeface="Nunito"/>
              </a:rPr>
              <a:t> </a:t>
            </a:r>
            <a:endParaRPr sz="850">
              <a:latin typeface="Nunito"/>
              <a:ea typeface="Nunito"/>
              <a:cs typeface="Nunito"/>
              <a:sym typeface="Nunito"/>
            </a:endParaRPr>
          </a:p>
        </p:txBody>
      </p:sp>
      <p:sp>
        <p:nvSpPr>
          <p:cNvPr id="124" name="Google Shape;124;p16"/>
          <p:cNvSpPr/>
          <p:nvPr/>
        </p:nvSpPr>
        <p:spPr>
          <a:xfrm>
            <a:off x="135575" y="3748350"/>
            <a:ext cx="2342400" cy="1280400"/>
          </a:xfrm>
          <a:prstGeom prst="rect">
            <a:avLst/>
          </a:prstGeom>
          <a:solidFill>
            <a:srgbClr val="D7C8FF"/>
          </a:solidFill>
          <a:ln w="9525" cap="flat" cmpd="sng">
            <a:solidFill>
              <a:srgbClr val="9771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100">
                <a:latin typeface="Alata"/>
                <a:ea typeface="Alata"/>
                <a:cs typeface="Alata"/>
                <a:sym typeface="Alata"/>
              </a:rPr>
              <a:t>NoSQL Database</a:t>
            </a:r>
            <a:endParaRPr sz="1100">
              <a:latin typeface="Alata"/>
              <a:ea typeface="Alata"/>
              <a:cs typeface="Alata"/>
              <a:sym typeface="Alata"/>
            </a:endParaRPr>
          </a:p>
          <a:p>
            <a:pPr marL="0" marR="0" lvl="0" indent="0" algn="l" rtl="0">
              <a:lnSpc>
                <a:spcPct val="100000"/>
              </a:lnSpc>
              <a:spcBef>
                <a:spcPts val="0"/>
              </a:spcBef>
              <a:spcAft>
                <a:spcPts val="0"/>
              </a:spcAft>
              <a:buNone/>
            </a:pPr>
            <a:r>
              <a:rPr lang="en" sz="850">
                <a:solidFill>
                  <a:schemeClr val="dk1"/>
                </a:solidFill>
                <a:latin typeface="Nunito"/>
                <a:ea typeface="Nunito"/>
                <a:cs typeface="Nunito"/>
                <a:sym typeface="Nunito"/>
              </a:rPr>
              <a:t>Non-SQL/Not Only SQL is a type of database that is used for storing a wide range of data sets. It is not a relational database as it stores data not only in tabular form but in several different ways. It came into existence when the demand for building modern applications increased. Thus, NoSQL presented a wide variety of database technologies.</a:t>
            </a:r>
            <a:endParaRPr sz="850">
              <a:latin typeface="Nunito"/>
              <a:ea typeface="Nunito"/>
              <a:cs typeface="Nunito"/>
              <a:sym typeface="Nunito"/>
            </a:endParaRPr>
          </a:p>
        </p:txBody>
      </p:sp>
      <p:pic>
        <p:nvPicPr>
          <p:cNvPr id="125" name="Google Shape;125;p16"/>
          <p:cNvPicPr preferRelativeResize="0"/>
          <p:nvPr/>
        </p:nvPicPr>
        <p:blipFill rotWithShape="1">
          <a:blip r:embed="rId4">
            <a:alphaModFix/>
          </a:blip>
          <a:srcRect b="8725"/>
          <a:stretch/>
        </p:blipFill>
        <p:spPr>
          <a:xfrm>
            <a:off x="8035050" y="744237"/>
            <a:ext cx="283925" cy="279874"/>
          </a:xfrm>
          <a:prstGeom prst="rect">
            <a:avLst/>
          </a:prstGeom>
          <a:noFill/>
          <a:ln>
            <a:noFill/>
          </a:ln>
        </p:spPr>
      </p:pic>
      <p:pic>
        <p:nvPicPr>
          <p:cNvPr id="126" name="Google Shape;126;p16"/>
          <p:cNvPicPr preferRelativeResize="0"/>
          <p:nvPr/>
        </p:nvPicPr>
        <p:blipFill>
          <a:blip r:embed="rId5">
            <a:alphaModFix/>
          </a:blip>
          <a:stretch>
            <a:fillRect/>
          </a:stretch>
        </p:blipFill>
        <p:spPr>
          <a:xfrm>
            <a:off x="4960150" y="3291375"/>
            <a:ext cx="379400" cy="379400"/>
          </a:xfrm>
          <a:prstGeom prst="rect">
            <a:avLst/>
          </a:prstGeom>
          <a:noFill/>
          <a:ln>
            <a:noFill/>
          </a:ln>
        </p:spPr>
      </p:pic>
      <p:pic>
        <p:nvPicPr>
          <p:cNvPr id="127" name="Google Shape;127;p16"/>
          <p:cNvPicPr preferRelativeResize="0"/>
          <p:nvPr/>
        </p:nvPicPr>
        <p:blipFill>
          <a:blip r:embed="rId6">
            <a:alphaModFix/>
          </a:blip>
          <a:stretch>
            <a:fillRect/>
          </a:stretch>
        </p:blipFill>
        <p:spPr>
          <a:xfrm>
            <a:off x="2991025" y="684175"/>
            <a:ext cx="379400" cy="37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1C1B5F-CB6F-CD48-B465-9AE9C1A171C0}"/>
              </a:ext>
            </a:extLst>
          </p:cNvPr>
          <p:cNvSpPr txBox="1"/>
          <p:nvPr/>
        </p:nvSpPr>
        <p:spPr>
          <a:xfrm>
            <a:off x="3306074" y="317021"/>
            <a:ext cx="2640466" cy="300082"/>
          </a:xfrm>
          <a:prstGeom prst="rect">
            <a:avLst/>
          </a:prstGeom>
          <a:noFill/>
        </p:spPr>
        <p:txBody>
          <a:bodyPr wrap="none" rtlCol="0">
            <a:spAutoFit/>
          </a:bodyPr>
          <a:lstStyle/>
          <a:p>
            <a:pPr defTabSz="685800">
              <a:buClrTx/>
            </a:pPr>
            <a:r>
              <a:rPr lang="en-US" sz="1350" kern="1200" dirty="0">
                <a:solidFill>
                  <a:prstClr val="black"/>
                </a:solidFill>
                <a:latin typeface="Century" panose="02040604050505020304" pitchFamily="18" charset="0"/>
                <a:ea typeface="+mn-ea"/>
                <a:cs typeface="+mn-cs"/>
              </a:rPr>
              <a:t>What is Business Intelligence?</a:t>
            </a:r>
          </a:p>
        </p:txBody>
      </p:sp>
      <p:pic>
        <p:nvPicPr>
          <p:cNvPr id="5" name="Picture 4">
            <a:extLst>
              <a:ext uri="{FF2B5EF4-FFF2-40B4-BE49-F238E27FC236}">
                <a16:creationId xmlns:a16="http://schemas.microsoft.com/office/drawing/2014/main" id="{BD2BC07C-7B9F-F244-9627-EAA2D741D19F}"/>
              </a:ext>
            </a:extLst>
          </p:cNvPr>
          <p:cNvPicPr>
            <a:picLocks noChangeAspect="1"/>
          </p:cNvPicPr>
          <p:nvPr/>
        </p:nvPicPr>
        <p:blipFill>
          <a:blip r:embed="rId3"/>
          <a:stretch>
            <a:fillRect/>
          </a:stretch>
        </p:blipFill>
        <p:spPr>
          <a:xfrm>
            <a:off x="1254542" y="762148"/>
            <a:ext cx="913446" cy="913446"/>
          </a:xfrm>
          <a:prstGeom prst="rect">
            <a:avLst/>
          </a:prstGeom>
        </p:spPr>
      </p:pic>
      <p:cxnSp>
        <p:nvCxnSpPr>
          <p:cNvPr id="7" name="Straight Connector 6">
            <a:extLst>
              <a:ext uri="{FF2B5EF4-FFF2-40B4-BE49-F238E27FC236}">
                <a16:creationId xmlns:a16="http://schemas.microsoft.com/office/drawing/2014/main" id="{1E0A41F9-D10B-A54C-AADD-FF85F02E1529}"/>
              </a:ext>
            </a:extLst>
          </p:cNvPr>
          <p:cNvCxnSpPr>
            <a:cxnSpLocks/>
          </p:cNvCxnSpPr>
          <p:nvPr/>
        </p:nvCxnSpPr>
        <p:spPr>
          <a:xfrm>
            <a:off x="672860" y="1559136"/>
            <a:ext cx="2076810" cy="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33C2B3B-52B9-6042-92A1-01797256FB4B}"/>
              </a:ext>
            </a:extLst>
          </p:cNvPr>
          <p:cNvSpPr txBox="1"/>
          <p:nvPr/>
        </p:nvSpPr>
        <p:spPr>
          <a:xfrm>
            <a:off x="1128269" y="1579751"/>
            <a:ext cx="1210588" cy="300082"/>
          </a:xfrm>
          <a:prstGeom prst="rect">
            <a:avLst/>
          </a:prstGeom>
          <a:noFill/>
        </p:spPr>
        <p:txBody>
          <a:bodyPr wrap="none" rtlCol="0">
            <a:spAutoFit/>
          </a:bodyPr>
          <a:lstStyle/>
          <a:p>
            <a:pPr defTabSz="685800">
              <a:buClrTx/>
            </a:pPr>
            <a:r>
              <a:rPr lang="en-US" sz="1350" b="1" kern="1200" dirty="0">
                <a:solidFill>
                  <a:srgbClr val="0070C0"/>
                </a:solidFill>
                <a:latin typeface="Century" panose="02040604050505020304" pitchFamily="18" charset="0"/>
                <a:ea typeface="+mn-ea"/>
                <a:cs typeface="+mn-cs"/>
              </a:rPr>
              <a:t>It’s a process</a:t>
            </a:r>
          </a:p>
        </p:txBody>
      </p:sp>
      <p:sp>
        <p:nvSpPr>
          <p:cNvPr id="10" name="TextBox 9">
            <a:extLst>
              <a:ext uri="{FF2B5EF4-FFF2-40B4-BE49-F238E27FC236}">
                <a16:creationId xmlns:a16="http://schemas.microsoft.com/office/drawing/2014/main" id="{59A4BC64-2830-6B4F-8EC8-D819E9BBFB82}"/>
              </a:ext>
            </a:extLst>
          </p:cNvPr>
          <p:cNvSpPr txBox="1"/>
          <p:nvPr/>
        </p:nvSpPr>
        <p:spPr>
          <a:xfrm>
            <a:off x="575814" y="1987834"/>
            <a:ext cx="3338423" cy="1269578"/>
          </a:xfrm>
          <a:prstGeom prst="rect">
            <a:avLst/>
          </a:prstGeom>
          <a:noFill/>
        </p:spPr>
        <p:txBody>
          <a:bodyPr wrap="square" rtlCol="0">
            <a:spAutoFit/>
          </a:bodyPr>
          <a:lstStyle/>
          <a:p>
            <a:pPr marL="214313" indent="-214313" defTabSz="685800">
              <a:lnSpc>
                <a:spcPct val="150000"/>
              </a:lnSpc>
              <a:buClrTx/>
              <a:buFont typeface="Arial" panose="020B0604020202020204" pitchFamily="34" charset="0"/>
              <a:buChar char="•"/>
            </a:pPr>
            <a:r>
              <a:rPr lang="en-US" sz="900" kern="1200" dirty="0">
                <a:solidFill>
                  <a:prstClr val="black"/>
                </a:solidFill>
                <a:latin typeface="Century" panose="02040604050505020304" pitchFamily="18" charset="0"/>
                <a:ea typeface="+mn-ea"/>
                <a:cs typeface="+mn-cs"/>
              </a:rPr>
              <a:t>Advanced technology is used to analyze and refine large amounts of data</a:t>
            </a:r>
          </a:p>
          <a:p>
            <a:pPr marL="214313" indent="-214313" defTabSz="685800">
              <a:lnSpc>
                <a:spcPct val="150000"/>
              </a:lnSpc>
              <a:buClrTx/>
              <a:buFont typeface="Arial" panose="020B0604020202020204" pitchFamily="34" charset="0"/>
              <a:buChar char="•"/>
            </a:pPr>
            <a:r>
              <a:rPr lang="en-US" sz="900" kern="1200" dirty="0">
                <a:solidFill>
                  <a:prstClr val="black"/>
                </a:solidFill>
                <a:latin typeface="Century" panose="02040604050505020304" pitchFamily="18" charset="0"/>
                <a:ea typeface="+mn-ea"/>
                <a:cs typeface="+mn-cs"/>
              </a:rPr>
              <a:t>It takes that data to make informed decision</a:t>
            </a:r>
          </a:p>
          <a:p>
            <a:pPr marL="214313" indent="-214313" defTabSz="685800">
              <a:lnSpc>
                <a:spcPct val="150000"/>
              </a:lnSpc>
              <a:buClrTx/>
              <a:buFont typeface="Arial" panose="020B0604020202020204" pitchFamily="34" charset="0"/>
              <a:buChar char="•"/>
            </a:pPr>
            <a:r>
              <a:rPr lang="en-US" sz="900" kern="1200" dirty="0">
                <a:solidFill>
                  <a:prstClr val="black"/>
                </a:solidFill>
                <a:latin typeface="Century" panose="02040604050505020304" pitchFamily="18" charset="0"/>
                <a:ea typeface="+mn-ea"/>
                <a:cs typeface="+mn-cs"/>
              </a:rPr>
              <a:t>Business Leaders and decision makers can use</a:t>
            </a:r>
          </a:p>
          <a:p>
            <a:pPr defTabSz="685800">
              <a:lnSpc>
                <a:spcPct val="150000"/>
              </a:lnSpc>
              <a:buClrTx/>
            </a:pPr>
            <a:r>
              <a:rPr lang="en-US" sz="900" kern="1200" dirty="0">
                <a:solidFill>
                  <a:prstClr val="black"/>
                </a:solidFill>
                <a:latin typeface="Century" panose="02040604050505020304" pitchFamily="18" charset="0"/>
                <a:ea typeface="+mn-ea"/>
                <a:cs typeface="+mn-cs"/>
              </a:rPr>
              <a:t>      those conclusions to make informed business decision</a:t>
            </a:r>
          </a:p>
          <a:p>
            <a:pPr marL="214313" indent="-214313" defTabSz="685800">
              <a:buClrTx/>
              <a:buFont typeface="Arial" panose="020B0604020202020204" pitchFamily="34" charset="0"/>
              <a:buChar char="•"/>
            </a:pPr>
            <a:endParaRPr lang="en-US" sz="900" kern="1200" dirty="0">
              <a:solidFill>
                <a:prstClr val="black"/>
              </a:solidFill>
              <a:latin typeface="Calibri" panose="020F0502020204030204"/>
              <a:ea typeface="+mn-ea"/>
              <a:cs typeface="+mn-cs"/>
            </a:endParaRPr>
          </a:p>
        </p:txBody>
      </p:sp>
      <p:pic>
        <p:nvPicPr>
          <p:cNvPr id="11" name="Picture 10">
            <a:extLst>
              <a:ext uri="{FF2B5EF4-FFF2-40B4-BE49-F238E27FC236}">
                <a16:creationId xmlns:a16="http://schemas.microsoft.com/office/drawing/2014/main" id="{2F419303-B600-2D47-8980-E4A405E7D072}"/>
              </a:ext>
            </a:extLst>
          </p:cNvPr>
          <p:cNvPicPr>
            <a:picLocks noChangeAspect="1"/>
          </p:cNvPicPr>
          <p:nvPr/>
        </p:nvPicPr>
        <p:blipFill>
          <a:blip r:embed="rId4">
            <a:duotone>
              <a:schemeClr val="accent5">
                <a:shade val="45000"/>
                <a:satMod val="135000"/>
              </a:schemeClr>
              <a:prstClr val="white"/>
            </a:duotone>
          </a:blip>
          <a:stretch>
            <a:fillRect/>
          </a:stretch>
        </p:blipFill>
        <p:spPr>
          <a:xfrm>
            <a:off x="6980753" y="749965"/>
            <a:ext cx="824300" cy="824300"/>
          </a:xfrm>
          <a:prstGeom prst="rect">
            <a:avLst/>
          </a:prstGeom>
        </p:spPr>
      </p:pic>
      <p:cxnSp>
        <p:nvCxnSpPr>
          <p:cNvPr id="12" name="Straight Connector 11">
            <a:extLst>
              <a:ext uri="{FF2B5EF4-FFF2-40B4-BE49-F238E27FC236}">
                <a16:creationId xmlns:a16="http://schemas.microsoft.com/office/drawing/2014/main" id="{7964BC27-3916-3D41-B532-B18FDFC1F0D7}"/>
              </a:ext>
            </a:extLst>
          </p:cNvPr>
          <p:cNvCxnSpPr>
            <a:cxnSpLocks/>
          </p:cNvCxnSpPr>
          <p:nvPr/>
        </p:nvCxnSpPr>
        <p:spPr>
          <a:xfrm>
            <a:off x="6354498" y="1574265"/>
            <a:ext cx="2076810" cy="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9CFF68-2526-744E-8E34-09DBF346DDD5}"/>
              </a:ext>
            </a:extLst>
          </p:cNvPr>
          <p:cNvSpPr txBox="1"/>
          <p:nvPr/>
        </p:nvSpPr>
        <p:spPr>
          <a:xfrm>
            <a:off x="6293175" y="1597431"/>
            <a:ext cx="2182713" cy="276999"/>
          </a:xfrm>
          <a:prstGeom prst="rect">
            <a:avLst/>
          </a:prstGeom>
          <a:noFill/>
        </p:spPr>
        <p:txBody>
          <a:bodyPr wrap="none" rtlCol="0">
            <a:spAutoFit/>
          </a:bodyPr>
          <a:lstStyle/>
          <a:p>
            <a:pPr defTabSz="685800">
              <a:buClrTx/>
            </a:pPr>
            <a:r>
              <a:rPr lang="en-US" sz="1200" b="1" kern="1200" dirty="0">
                <a:solidFill>
                  <a:srgbClr val="0070C0"/>
                </a:solidFill>
                <a:latin typeface="Century" panose="02040604050505020304" pitchFamily="18" charset="0"/>
                <a:ea typeface="+mn-ea"/>
                <a:cs typeface="+mn-cs"/>
              </a:rPr>
              <a:t>It’s not a single, specific tool</a:t>
            </a:r>
          </a:p>
        </p:txBody>
      </p:sp>
      <p:sp>
        <p:nvSpPr>
          <p:cNvPr id="14" name="TextBox 13">
            <a:extLst>
              <a:ext uri="{FF2B5EF4-FFF2-40B4-BE49-F238E27FC236}">
                <a16:creationId xmlns:a16="http://schemas.microsoft.com/office/drawing/2014/main" id="{DCF3E640-A658-1743-B740-A0326A4D3852}"/>
              </a:ext>
            </a:extLst>
          </p:cNvPr>
          <p:cNvSpPr txBox="1"/>
          <p:nvPr/>
        </p:nvSpPr>
        <p:spPr>
          <a:xfrm>
            <a:off x="6296929" y="1882302"/>
            <a:ext cx="2239716" cy="346249"/>
          </a:xfrm>
          <a:prstGeom prst="rect">
            <a:avLst/>
          </a:prstGeom>
          <a:noFill/>
        </p:spPr>
        <p:txBody>
          <a:bodyPr wrap="none" rtlCol="0">
            <a:spAutoFit/>
          </a:bodyPr>
          <a:lstStyle/>
          <a:p>
            <a:pPr defTabSz="685800">
              <a:buClrTx/>
            </a:pPr>
            <a:r>
              <a:rPr lang="en-US" sz="825" kern="1200" dirty="0">
                <a:solidFill>
                  <a:srgbClr val="0070C0"/>
                </a:solidFill>
                <a:latin typeface="Century" panose="02040604050505020304" pitchFamily="18" charset="0"/>
                <a:ea typeface="+mn-ea"/>
                <a:cs typeface="+mn-cs"/>
              </a:rPr>
              <a:t>It’s a variety of resources including </a:t>
            </a:r>
          </a:p>
          <a:p>
            <a:pPr defTabSz="685800">
              <a:buClrTx/>
            </a:pPr>
            <a:r>
              <a:rPr lang="en-US" sz="825" kern="1200" dirty="0">
                <a:solidFill>
                  <a:srgbClr val="0070C0"/>
                </a:solidFill>
                <a:latin typeface="Century" panose="02040604050505020304" pitchFamily="18" charset="0"/>
                <a:ea typeface="+mn-ea"/>
                <a:cs typeface="+mn-cs"/>
              </a:rPr>
              <a:t>Spreadsheet and random notes as well as:</a:t>
            </a:r>
          </a:p>
        </p:txBody>
      </p:sp>
      <p:sp>
        <p:nvSpPr>
          <p:cNvPr id="15" name="TextBox 14">
            <a:extLst>
              <a:ext uri="{FF2B5EF4-FFF2-40B4-BE49-F238E27FC236}">
                <a16:creationId xmlns:a16="http://schemas.microsoft.com/office/drawing/2014/main" id="{CCD6B612-48E8-F646-9CEE-8BA33B431886}"/>
              </a:ext>
            </a:extLst>
          </p:cNvPr>
          <p:cNvSpPr txBox="1"/>
          <p:nvPr/>
        </p:nvSpPr>
        <p:spPr>
          <a:xfrm>
            <a:off x="6354499" y="2205468"/>
            <a:ext cx="3338423" cy="896271"/>
          </a:xfrm>
          <a:prstGeom prst="rect">
            <a:avLst/>
          </a:prstGeom>
          <a:noFill/>
        </p:spPr>
        <p:txBody>
          <a:bodyPr wrap="square" rtlCol="0">
            <a:spAutoFit/>
          </a:bodyPr>
          <a:lstStyle/>
          <a:p>
            <a:pPr marL="214313" indent="-214313" defTabSz="685800">
              <a:lnSpc>
                <a:spcPct val="150000"/>
              </a:lnSpc>
              <a:buClrTx/>
              <a:buFont typeface="Arial" panose="020B0604020202020204" pitchFamily="34" charset="0"/>
              <a:buChar char="•"/>
            </a:pPr>
            <a:r>
              <a:rPr lang="en-US" sz="900" kern="1200" dirty="0">
                <a:solidFill>
                  <a:prstClr val="black"/>
                </a:solidFill>
                <a:latin typeface="Century" panose="02040604050505020304" pitchFamily="18" charset="0"/>
                <a:ea typeface="+mn-ea"/>
                <a:cs typeface="+mn-cs"/>
              </a:rPr>
              <a:t>Hardware </a:t>
            </a:r>
          </a:p>
          <a:p>
            <a:pPr marL="214313" indent="-214313" defTabSz="685800">
              <a:lnSpc>
                <a:spcPct val="150000"/>
              </a:lnSpc>
              <a:buClrTx/>
              <a:buFont typeface="Arial" panose="020B0604020202020204" pitchFamily="34" charset="0"/>
              <a:buChar char="•"/>
            </a:pPr>
            <a:r>
              <a:rPr lang="en-US" sz="900" kern="1200" dirty="0">
                <a:solidFill>
                  <a:prstClr val="black"/>
                </a:solidFill>
                <a:latin typeface="Century" panose="02040604050505020304" pitchFamily="18" charset="0"/>
                <a:ea typeface="+mn-ea"/>
                <a:cs typeface="+mn-cs"/>
              </a:rPr>
              <a:t>Software</a:t>
            </a:r>
          </a:p>
          <a:p>
            <a:pPr marL="214313" indent="-214313" defTabSz="685800">
              <a:lnSpc>
                <a:spcPct val="150000"/>
              </a:lnSpc>
              <a:buClrTx/>
              <a:buFont typeface="Arial" panose="020B0604020202020204" pitchFamily="34" charset="0"/>
              <a:buChar char="•"/>
            </a:pPr>
            <a:r>
              <a:rPr lang="en-US" sz="900" kern="1200" dirty="0">
                <a:solidFill>
                  <a:prstClr val="black"/>
                </a:solidFill>
                <a:latin typeface="Century" panose="02040604050505020304" pitchFamily="18" charset="0"/>
                <a:ea typeface="+mn-ea"/>
                <a:cs typeface="+mn-cs"/>
              </a:rPr>
              <a:t>Applications </a:t>
            </a:r>
          </a:p>
          <a:p>
            <a:pPr marL="214313" indent="-214313" defTabSz="685800">
              <a:lnSpc>
                <a:spcPct val="150000"/>
              </a:lnSpc>
              <a:buClrTx/>
              <a:buFont typeface="Arial" panose="020B0604020202020204" pitchFamily="34" charset="0"/>
              <a:buChar char="•"/>
            </a:pPr>
            <a:r>
              <a:rPr lang="en-US" sz="900" kern="1200" dirty="0">
                <a:solidFill>
                  <a:prstClr val="black"/>
                </a:solidFill>
                <a:latin typeface="Century" panose="02040604050505020304" pitchFamily="18" charset="0"/>
                <a:ea typeface="+mn-ea"/>
                <a:cs typeface="+mn-cs"/>
              </a:rPr>
              <a:t>Techniques</a:t>
            </a:r>
          </a:p>
        </p:txBody>
      </p:sp>
      <p:sp>
        <p:nvSpPr>
          <p:cNvPr id="16" name="Rectangle 15">
            <a:extLst>
              <a:ext uri="{FF2B5EF4-FFF2-40B4-BE49-F238E27FC236}">
                <a16:creationId xmlns:a16="http://schemas.microsoft.com/office/drawing/2014/main" id="{7B299656-C665-2D40-9B5D-E8E6AA6806A8}"/>
              </a:ext>
            </a:extLst>
          </p:cNvPr>
          <p:cNvSpPr/>
          <p:nvPr/>
        </p:nvSpPr>
        <p:spPr>
          <a:xfrm>
            <a:off x="575814" y="3202557"/>
            <a:ext cx="7913062" cy="762788"/>
          </a:xfrm>
          <a:prstGeom prst="rect">
            <a:avLst/>
          </a:prstGeom>
          <a:solidFill>
            <a:srgbClr val="072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5EA138F2-05E9-DB4E-AF57-C8948DF223EA}"/>
              </a:ext>
            </a:extLst>
          </p:cNvPr>
          <p:cNvSpPr txBox="1"/>
          <p:nvPr/>
        </p:nvSpPr>
        <p:spPr>
          <a:xfrm>
            <a:off x="672860" y="3319013"/>
            <a:ext cx="7627908" cy="415498"/>
          </a:xfrm>
          <a:prstGeom prst="rect">
            <a:avLst/>
          </a:prstGeom>
          <a:noFill/>
        </p:spPr>
        <p:txBody>
          <a:bodyPr wrap="square" rtlCol="0">
            <a:spAutoFit/>
          </a:bodyPr>
          <a:lstStyle/>
          <a:p>
            <a:pPr defTabSz="685800">
              <a:buClrTx/>
            </a:pPr>
            <a:r>
              <a:rPr lang="en-US" sz="1050" b="1" kern="1200" dirty="0">
                <a:solidFill>
                  <a:prstClr val="white"/>
                </a:solidFill>
                <a:latin typeface="Century" panose="02040604050505020304" pitchFamily="18" charset="0"/>
                <a:ea typeface="+mn-ea"/>
                <a:cs typeface="+mn-cs"/>
              </a:rPr>
              <a:t>Business intelligence exists because there is an incredible amount of data available to businesses.</a:t>
            </a:r>
          </a:p>
          <a:p>
            <a:pPr defTabSz="685800">
              <a:buClrTx/>
            </a:pPr>
            <a:r>
              <a:rPr lang="en-US" sz="1050" kern="1200" dirty="0">
                <a:solidFill>
                  <a:prstClr val="white"/>
                </a:solidFill>
                <a:latin typeface="Century" panose="02040604050505020304" pitchFamily="18" charset="0"/>
                <a:ea typeface="+mn-ea"/>
                <a:cs typeface="+mn-cs"/>
              </a:rPr>
              <a:t>They can use this data to learn and be more efficient.</a:t>
            </a:r>
          </a:p>
        </p:txBody>
      </p:sp>
      <p:sp>
        <p:nvSpPr>
          <p:cNvPr id="18" name="Rectangle 17">
            <a:extLst>
              <a:ext uri="{FF2B5EF4-FFF2-40B4-BE49-F238E27FC236}">
                <a16:creationId xmlns:a16="http://schemas.microsoft.com/office/drawing/2014/main" id="{587183A5-29F1-F542-A4D4-B473ED82CFB1}"/>
              </a:ext>
            </a:extLst>
          </p:cNvPr>
          <p:cNvSpPr/>
          <p:nvPr/>
        </p:nvSpPr>
        <p:spPr>
          <a:xfrm>
            <a:off x="575814" y="3950686"/>
            <a:ext cx="7913062" cy="1192814"/>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white"/>
              </a:solidFill>
              <a:latin typeface="Calibri" panose="020F0502020204030204"/>
            </a:endParaRPr>
          </a:p>
        </p:txBody>
      </p:sp>
      <p:sp>
        <p:nvSpPr>
          <p:cNvPr id="19" name="Rounded Rectangle 18">
            <a:extLst>
              <a:ext uri="{FF2B5EF4-FFF2-40B4-BE49-F238E27FC236}">
                <a16:creationId xmlns:a16="http://schemas.microsoft.com/office/drawing/2014/main" id="{EEB9ACFC-B1AF-6F4B-9A67-66D4D1302A05}"/>
              </a:ext>
            </a:extLst>
          </p:cNvPr>
          <p:cNvSpPr/>
          <p:nvPr/>
        </p:nvSpPr>
        <p:spPr>
          <a:xfrm>
            <a:off x="3500169" y="3796114"/>
            <a:ext cx="2050930" cy="2539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Business Intelligence </a:t>
            </a:r>
          </a:p>
        </p:txBody>
      </p:sp>
      <p:pic>
        <p:nvPicPr>
          <p:cNvPr id="20" name="Picture 19">
            <a:extLst>
              <a:ext uri="{FF2B5EF4-FFF2-40B4-BE49-F238E27FC236}">
                <a16:creationId xmlns:a16="http://schemas.microsoft.com/office/drawing/2014/main" id="{841F8B13-8784-3149-A7DD-88440B7C8B27}"/>
              </a:ext>
            </a:extLst>
          </p:cNvPr>
          <p:cNvPicPr>
            <a:picLocks noChangeAspect="1"/>
          </p:cNvPicPr>
          <p:nvPr/>
        </p:nvPicPr>
        <p:blipFill>
          <a:blip r:embed="rId5"/>
          <a:stretch>
            <a:fillRect/>
          </a:stretch>
        </p:blipFill>
        <p:spPr>
          <a:xfrm>
            <a:off x="2231361" y="4144324"/>
            <a:ext cx="460058" cy="460058"/>
          </a:xfrm>
          <a:prstGeom prst="rect">
            <a:avLst/>
          </a:prstGeom>
        </p:spPr>
      </p:pic>
      <p:sp>
        <p:nvSpPr>
          <p:cNvPr id="21" name="TextBox 20">
            <a:extLst>
              <a:ext uri="{FF2B5EF4-FFF2-40B4-BE49-F238E27FC236}">
                <a16:creationId xmlns:a16="http://schemas.microsoft.com/office/drawing/2014/main" id="{60F29B0E-8884-3041-B847-E7311D8C5056}"/>
              </a:ext>
            </a:extLst>
          </p:cNvPr>
          <p:cNvSpPr txBox="1"/>
          <p:nvPr/>
        </p:nvSpPr>
        <p:spPr>
          <a:xfrm>
            <a:off x="1829556" y="4671916"/>
            <a:ext cx="1083951" cy="346249"/>
          </a:xfrm>
          <a:prstGeom prst="rect">
            <a:avLst/>
          </a:prstGeom>
          <a:noFill/>
        </p:spPr>
        <p:txBody>
          <a:bodyPr wrap="none" rtlCol="0">
            <a:spAutoFit/>
          </a:bodyPr>
          <a:lstStyle/>
          <a:p>
            <a:pPr algn="ctr" defTabSz="685800">
              <a:buClrTx/>
            </a:pPr>
            <a:r>
              <a:rPr lang="en-US" sz="825" kern="1200" dirty="0">
                <a:solidFill>
                  <a:srgbClr val="0070C0"/>
                </a:solidFill>
                <a:latin typeface="Century" panose="02040604050505020304" pitchFamily="18" charset="0"/>
                <a:ea typeface="+mn-ea"/>
                <a:cs typeface="+mn-cs"/>
              </a:rPr>
              <a:t>Bring all the data </a:t>
            </a:r>
          </a:p>
          <a:p>
            <a:pPr algn="ctr" defTabSz="685800">
              <a:buClrTx/>
            </a:pPr>
            <a:r>
              <a:rPr lang="en-US" sz="825" kern="1200" dirty="0">
                <a:solidFill>
                  <a:srgbClr val="0070C0"/>
                </a:solidFill>
                <a:latin typeface="Century" panose="02040604050505020304" pitchFamily="18" charset="0"/>
                <a:ea typeface="+mn-ea"/>
                <a:cs typeface="+mn-cs"/>
              </a:rPr>
              <a:t>together</a:t>
            </a:r>
          </a:p>
        </p:txBody>
      </p:sp>
      <p:pic>
        <p:nvPicPr>
          <p:cNvPr id="23" name="Picture 22">
            <a:extLst>
              <a:ext uri="{FF2B5EF4-FFF2-40B4-BE49-F238E27FC236}">
                <a16:creationId xmlns:a16="http://schemas.microsoft.com/office/drawing/2014/main" id="{401CD36B-4480-FC49-949F-6D6B980B092D}"/>
              </a:ext>
            </a:extLst>
          </p:cNvPr>
          <p:cNvPicPr>
            <a:picLocks noChangeAspect="1"/>
          </p:cNvPicPr>
          <p:nvPr/>
        </p:nvPicPr>
        <p:blipFill>
          <a:blip r:embed="rId6"/>
          <a:stretch>
            <a:fillRect/>
          </a:stretch>
        </p:blipFill>
        <p:spPr>
          <a:xfrm>
            <a:off x="4220460" y="4119918"/>
            <a:ext cx="508871" cy="508871"/>
          </a:xfrm>
          <a:prstGeom prst="rect">
            <a:avLst/>
          </a:prstGeom>
        </p:spPr>
      </p:pic>
      <p:sp>
        <p:nvSpPr>
          <p:cNvPr id="24" name="TextBox 23">
            <a:extLst>
              <a:ext uri="{FF2B5EF4-FFF2-40B4-BE49-F238E27FC236}">
                <a16:creationId xmlns:a16="http://schemas.microsoft.com/office/drawing/2014/main" id="{9620D5B9-DBBF-074C-A6A0-3BF4039BD110}"/>
              </a:ext>
            </a:extLst>
          </p:cNvPr>
          <p:cNvSpPr txBox="1"/>
          <p:nvPr/>
        </p:nvSpPr>
        <p:spPr>
          <a:xfrm>
            <a:off x="3944942" y="4676397"/>
            <a:ext cx="1059906" cy="219291"/>
          </a:xfrm>
          <a:prstGeom prst="rect">
            <a:avLst/>
          </a:prstGeom>
          <a:noFill/>
        </p:spPr>
        <p:txBody>
          <a:bodyPr wrap="none" rtlCol="0">
            <a:spAutoFit/>
          </a:bodyPr>
          <a:lstStyle/>
          <a:p>
            <a:pPr algn="ctr" defTabSz="685800">
              <a:buClrTx/>
            </a:pPr>
            <a:r>
              <a:rPr lang="en-US" sz="825" kern="1200" dirty="0">
                <a:solidFill>
                  <a:srgbClr val="0070C0"/>
                </a:solidFill>
                <a:latin typeface="Century" panose="02040604050505020304" pitchFamily="18" charset="0"/>
                <a:ea typeface="+mn-ea"/>
                <a:cs typeface="+mn-cs"/>
              </a:rPr>
              <a:t>Discover Patterns</a:t>
            </a:r>
          </a:p>
        </p:txBody>
      </p:sp>
      <p:pic>
        <p:nvPicPr>
          <p:cNvPr id="25" name="Picture 24">
            <a:extLst>
              <a:ext uri="{FF2B5EF4-FFF2-40B4-BE49-F238E27FC236}">
                <a16:creationId xmlns:a16="http://schemas.microsoft.com/office/drawing/2014/main" id="{7160085F-48E8-9145-A501-800D694C0394}"/>
              </a:ext>
            </a:extLst>
          </p:cNvPr>
          <p:cNvPicPr>
            <a:picLocks noChangeAspect="1"/>
          </p:cNvPicPr>
          <p:nvPr/>
        </p:nvPicPr>
        <p:blipFill>
          <a:blip r:embed="rId7"/>
          <a:stretch>
            <a:fillRect/>
          </a:stretch>
        </p:blipFill>
        <p:spPr>
          <a:xfrm>
            <a:off x="6258371" y="4050029"/>
            <a:ext cx="577922" cy="577922"/>
          </a:xfrm>
          <a:prstGeom prst="rect">
            <a:avLst/>
          </a:prstGeom>
        </p:spPr>
      </p:pic>
      <p:sp>
        <p:nvSpPr>
          <p:cNvPr id="26" name="TextBox 25">
            <a:extLst>
              <a:ext uri="{FF2B5EF4-FFF2-40B4-BE49-F238E27FC236}">
                <a16:creationId xmlns:a16="http://schemas.microsoft.com/office/drawing/2014/main" id="{1A3E2A16-EEF8-5F43-B73F-C69C62541FCF}"/>
              </a:ext>
            </a:extLst>
          </p:cNvPr>
          <p:cNvSpPr txBox="1"/>
          <p:nvPr/>
        </p:nvSpPr>
        <p:spPr>
          <a:xfrm>
            <a:off x="6010967" y="4676397"/>
            <a:ext cx="1072731" cy="219291"/>
          </a:xfrm>
          <a:prstGeom prst="rect">
            <a:avLst/>
          </a:prstGeom>
          <a:noFill/>
        </p:spPr>
        <p:txBody>
          <a:bodyPr wrap="none" rtlCol="0">
            <a:spAutoFit/>
          </a:bodyPr>
          <a:lstStyle/>
          <a:p>
            <a:pPr algn="ctr" defTabSz="685800">
              <a:buClrTx/>
            </a:pPr>
            <a:r>
              <a:rPr lang="en-US" sz="825" kern="1200" dirty="0">
                <a:solidFill>
                  <a:srgbClr val="0070C0"/>
                </a:solidFill>
                <a:latin typeface="Century" panose="02040604050505020304" pitchFamily="18" charset="0"/>
                <a:ea typeface="+mn-ea"/>
                <a:cs typeface="+mn-cs"/>
              </a:rPr>
              <a:t>Interpret the data</a:t>
            </a:r>
          </a:p>
        </p:txBody>
      </p:sp>
    </p:spTree>
    <p:extLst>
      <p:ext uri="{BB962C8B-B14F-4D97-AF65-F5344CB8AC3E}">
        <p14:creationId xmlns:p14="http://schemas.microsoft.com/office/powerpoint/2010/main" val="1069116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2FCF67-18CF-1E48-BACE-B72B3CD12824}"/>
              </a:ext>
            </a:extLst>
          </p:cNvPr>
          <p:cNvSpPr txBox="1"/>
          <p:nvPr/>
        </p:nvSpPr>
        <p:spPr>
          <a:xfrm>
            <a:off x="3415683" y="266330"/>
            <a:ext cx="2611612" cy="300082"/>
          </a:xfrm>
          <a:prstGeom prst="rect">
            <a:avLst/>
          </a:prstGeom>
          <a:noFill/>
        </p:spPr>
        <p:txBody>
          <a:bodyPr wrap="none" rtlCol="0">
            <a:spAutoFit/>
          </a:bodyPr>
          <a:lstStyle/>
          <a:p>
            <a:pPr defTabSz="685800">
              <a:buClrTx/>
            </a:pPr>
            <a:r>
              <a:rPr lang="en-US" sz="1350" kern="1200" dirty="0">
                <a:solidFill>
                  <a:prstClr val="black"/>
                </a:solidFill>
                <a:latin typeface="Century" panose="02040604050505020304" pitchFamily="18" charset="0"/>
                <a:ea typeface="+mn-ea"/>
                <a:cs typeface="+mn-cs"/>
              </a:rPr>
              <a:t>Difference between BI and BA</a:t>
            </a:r>
          </a:p>
        </p:txBody>
      </p:sp>
      <p:sp>
        <p:nvSpPr>
          <p:cNvPr id="5" name="Rectangle 4">
            <a:extLst>
              <a:ext uri="{FF2B5EF4-FFF2-40B4-BE49-F238E27FC236}">
                <a16:creationId xmlns:a16="http://schemas.microsoft.com/office/drawing/2014/main" id="{76950B7A-50AF-F441-938F-26797A163CA7}"/>
              </a:ext>
            </a:extLst>
          </p:cNvPr>
          <p:cNvSpPr/>
          <p:nvPr/>
        </p:nvSpPr>
        <p:spPr>
          <a:xfrm>
            <a:off x="742075" y="1031967"/>
            <a:ext cx="7913062" cy="1085357"/>
          </a:xfrm>
          <a:prstGeom prst="rect">
            <a:avLst/>
          </a:prstGeom>
          <a:solidFill>
            <a:srgbClr val="072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white"/>
              </a:solidFill>
              <a:latin typeface="Calibri" panose="020F0502020204030204"/>
            </a:endParaRPr>
          </a:p>
        </p:txBody>
      </p:sp>
      <p:sp>
        <p:nvSpPr>
          <p:cNvPr id="6" name="Rounded Rectangle 5">
            <a:extLst>
              <a:ext uri="{FF2B5EF4-FFF2-40B4-BE49-F238E27FC236}">
                <a16:creationId xmlns:a16="http://schemas.microsoft.com/office/drawing/2014/main" id="{7A0D2912-9B5A-ED44-9AC0-424B76CEC029}"/>
              </a:ext>
            </a:extLst>
          </p:cNvPr>
          <p:cNvSpPr/>
          <p:nvPr/>
        </p:nvSpPr>
        <p:spPr>
          <a:xfrm>
            <a:off x="3773157" y="905009"/>
            <a:ext cx="2050930" cy="2539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900" kern="1200" dirty="0">
                <a:solidFill>
                  <a:prstClr val="white"/>
                </a:solidFill>
                <a:latin typeface="Calibri" panose="020F0502020204030204"/>
              </a:rPr>
              <a:t>What business Intelligence doesn’t do </a:t>
            </a:r>
          </a:p>
        </p:txBody>
      </p:sp>
      <p:pic>
        <p:nvPicPr>
          <p:cNvPr id="7" name="Picture 6">
            <a:extLst>
              <a:ext uri="{FF2B5EF4-FFF2-40B4-BE49-F238E27FC236}">
                <a16:creationId xmlns:a16="http://schemas.microsoft.com/office/drawing/2014/main" id="{7B633FD6-21E3-024E-BA23-1D93FF502768}"/>
              </a:ext>
            </a:extLst>
          </p:cNvPr>
          <p:cNvPicPr>
            <a:picLocks noChangeAspect="1"/>
          </p:cNvPicPr>
          <p:nvPr/>
        </p:nvPicPr>
        <p:blipFill>
          <a:blip r:embed="rId2">
            <a:clrChange>
              <a:clrFrom>
                <a:srgbClr val="F7F7F7"/>
              </a:clrFrom>
              <a:clrTo>
                <a:srgbClr val="F7F7F7">
                  <a:alpha val="0"/>
                </a:srgbClr>
              </a:clrTo>
            </a:clrChange>
            <a:duotone>
              <a:schemeClr val="bg2">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tretch>
            <a:fillRect/>
          </a:stretch>
        </p:blipFill>
        <p:spPr>
          <a:xfrm>
            <a:off x="1529145" y="1237183"/>
            <a:ext cx="451828" cy="366716"/>
          </a:xfrm>
          <a:prstGeom prst="rect">
            <a:avLst/>
          </a:prstGeom>
        </p:spPr>
      </p:pic>
      <p:sp>
        <p:nvSpPr>
          <p:cNvPr id="8" name="TextBox 7">
            <a:extLst>
              <a:ext uri="{FF2B5EF4-FFF2-40B4-BE49-F238E27FC236}">
                <a16:creationId xmlns:a16="http://schemas.microsoft.com/office/drawing/2014/main" id="{18452399-F80B-C145-B31A-AD94EE9AA699}"/>
              </a:ext>
            </a:extLst>
          </p:cNvPr>
          <p:cNvSpPr txBox="1"/>
          <p:nvPr/>
        </p:nvSpPr>
        <p:spPr>
          <a:xfrm>
            <a:off x="1222702" y="1638695"/>
            <a:ext cx="1064715" cy="334835"/>
          </a:xfrm>
          <a:prstGeom prst="rect">
            <a:avLst/>
          </a:prstGeom>
          <a:noFill/>
        </p:spPr>
        <p:txBody>
          <a:bodyPr wrap="none" rtlCol="0">
            <a:spAutoFit/>
          </a:bodyPr>
          <a:lstStyle/>
          <a:p>
            <a:pPr algn="ctr" defTabSz="685800">
              <a:buClrTx/>
            </a:pPr>
            <a:r>
              <a:rPr lang="en-US" sz="788" kern="1200" dirty="0">
                <a:solidFill>
                  <a:prstClr val="white"/>
                </a:solidFill>
                <a:latin typeface="Century" panose="02040604050505020304" pitchFamily="18" charset="0"/>
                <a:ea typeface="+mn-ea"/>
                <a:cs typeface="+mn-cs"/>
              </a:rPr>
              <a:t>It doesn’t focus on </a:t>
            </a:r>
          </a:p>
          <a:p>
            <a:pPr algn="ctr" defTabSz="685800">
              <a:buClrTx/>
            </a:pPr>
            <a:r>
              <a:rPr lang="en-US" sz="788" kern="1200" dirty="0">
                <a:solidFill>
                  <a:prstClr val="white"/>
                </a:solidFill>
                <a:latin typeface="Century" panose="02040604050505020304" pitchFamily="18" charset="0"/>
                <a:ea typeface="+mn-ea"/>
                <a:cs typeface="+mn-cs"/>
              </a:rPr>
              <a:t>the future</a:t>
            </a:r>
          </a:p>
        </p:txBody>
      </p:sp>
      <p:pic>
        <p:nvPicPr>
          <p:cNvPr id="9" name="Picture 8">
            <a:extLst>
              <a:ext uri="{FF2B5EF4-FFF2-40B4-BE49-F238E27FC236}">
                <a16:creationId xmlns:a16="http://schemas.microsoft.com/office/drawing/2014/main" id="{4EEECF7C-CFFF-D341-81F0-2AC178E1D045}"/>
              </a:ext>
            </a:extLst>
          </p:cNvPr>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blip>
          <a:stretch>
            <a:fillRect/>
          </a:stretch>
        </p:blipFill>
        <p:spPr>
          <a:xfrm>
            <a:off x="4476596" y="1225972"/>
            <a:ext cx="389138" cy="389138"/>
          </a:xfrm>
          <a:prstGeom prst="rect">
            <a:avLst/>
          </a:prstGeom>
        </p:spPr>
      </p:pic>
      <p:sp>
        <p:nvSpPr>
          <p:cNvPr id="10" name="TextBox 9">
            <a:extLst>
              <a:ext uri="{FF2B5EF4-FFF2-40B4-BE49-F238E27FC236}">
                <a16:creationId xmlns:a16="http://schemas.microsoft.com/office/drawing/2014/main" id="{144F584B-70B5-8E4C-BC32-C7E024498976}"/>
              </a:ext>
            </a:extLst>
          </p:cNvPr>
          <p:cNvSpPr txBox="1"/>
          <p:nvPr/>
        </p:nvSpPr>
        <p:spPr>
          <a:xfrm>
            <a:off x="4147012" y="1638695"/>
            <a:ext cx="1103187" cy="334835"/>
          </a:xfrm>
          <a:prstGeom prst="rect">
            <a:avLst/>
          </a:prstGeom>
          <a:noFill/>
        </p:spPr>
        <p:txBody>
          <a:bodyPr wrap="none" rtlCol="0">
            <a:spAutoFit/>
          </a:bodyPr>
          <a:lstStyle/>
          <a:p>
            <a:pPr algn="ctr" defTabSz="685800">
              <a:buClrTx/>
            </a:pPr>
            <a:r>
              <a:rPr lang="en-US" sz="788" kern="1200" dirty="0">
                <a:solidFill>
                  <a:prstClr val="white"/>
                </a:solidFill>
                <a:latin typeface="Century" panose="02040604050505020304" pitchFamily="18" charset="0"/>
                <a:ea typeface="+mn-ea"/>
                <a:cs typeface="+mn-cs"/>
              </a:rPr>
              <a:t>It’s used to create a</a:t>
            </a:r>
          </a:p>
          <a:p>
            <a:pPr algn="ctr" defTabSz="685800">
              <a:buClrTx/>
            </a:pPr>
            <a:r>
              <a:rPr lang="en-US" sz="788" kern="1200" dirty="0">
                <a:solidFill>
                  <a:prstClr val="white"/>
                </a:solidFill>
                <a:latin typeface="Century" panose="02040604050505020304" pitchFamily="18" charset="0"/>
                <a:ea typeface="+mn-ea"/>
                <a:cs typeface="+mn-cs"/>
              </a:rPr>
              <a:t>Reactive response</a:t>
            </a:r>
          </a:p>
        </p:txBody>
      </p:sp>
      <p:pic>
        <p:nvPicPr>
          <p:cNvPr id="11" name="Picture 10">
            <a:extLst>
              <a:ext uri="{FF2B5EF4-FFF2-40B4-BE49-F238E27FC236}">
                <a16:creationId xmlns:a16="http://schemas.microsoft.com/office/drawing/2014/main" id="{42217BE0-9757-F84B-AC36-F97CDC807E81}"/>
              </a:ext>
            </a:extLst>
          </p:cNvPr>
          <p:cNvPicPr>
            <a:picLocks noChangeAspect="1"/>
          </p:cNvPicPr>
          <p:nvPr/>
        </p:nvPicPr>
        <p:blipFill>
          <a:blip r:embed="rId4">
            <a:clrChange>
              <a:clrFrom>
                <a:srgbClr val="F7F7F7"/>
              </a:clrFrom>
              <a:clrTo>
                <a:srgbClr val="F7F7F7">
                  <a:alpha val="0"/>
                </a:srgbClr>
              </a:clrTo>
            </a:clrChange>
            <a:lum bright="70000" contrast="-70000"/>
          </a:blip>
          <a:stretch>
            <a:fillRect/>
          </a:stretch>
        </p:blipFill>
        <p:spPr>
          <a:xfrm>
            <a:off x="7169376" y="1187224"/>
            <a:ext cx="383963" cy="401822"/>
          </a:xfrm>
          <a:prstGeom prst="rect">
            <a:avLst/>
          </a:prstGeom>
        </p:spPr>
      </p:pic>
      <p:sp>
        <p:nvSpPr>
          <p:cNvPr id="12" name="TextBox 11">
            <a:extLst>
              <a:ext uri="{FF2B5EF4-FFF2-40B4-BE49-F238E27FC236}">
                <a16:creationId xmlns:a16="http://schemas.microsoft.com/office/drawing/2014/main" id="{CEFC1D8E-50F7-8D4C-BB88-AE761FACCDED}"/>
              </a:ext>
            </a:extLst>
          </p:cNvPr>
          <p:cNvSpPr txBox="1"/>
          <p:nvPr/>
        </p:nvSpPr>
        <p:spPr>
          <a:xfrm>
            <a:off x="6461725" y="1603900"/>
            <a:ext cx="2013693" cy="456087"/>
          </a:xfrm>
          <a:prstGeom prst="rect">
            <a:avLst/>
          </a:prstGeom>
          <a:noFill/>
        </p:spPr>
        <p:txBody>
          <a:bodyPr wrap="none" rtlCol="0">
            <a:spAutoFit/>
          </a:bodyPr>
          <a:lstStyle/>
          <a:p>
            <a:pPr algn="ctr" defTabSz="685800">
              <a:buClrTx/>
            </a:pPr>
            <a:r>
              <a:rPr lang="en-US" sz="788" kern="1200" dirty="0">
                <a:solidFill>
                  <a:prstClr val="white"/>
                </a:solidFill>
                <a:latin typeface="Century" panose="02040604050505020304" pitchFamily="18" charset="0"/>
                <a:ea typeface="+mn-ea"/>
                <a:cs typeface="+mn-cs"/>
              </a:rPr>
              <a:t>BI teams generally oversee </a:t>
            </a:r>
          </a:p>
          <a:p>
            <a:pPr algn="ctr" defTabSz="685800">
              <a:buClrTx/>
            </a:pPr>
            <a:r>
              <a:rPr lang="en-US" sz="788" kern="1200" dirty="0">
                <a:solidFill>
                  <a:prstClr val="white"/>
                </a:solidFill>
                <a:latin typeface="Century" panose="02040604050505020304" pitchFamily="18" charset="0"/>
                <a:ea typeface="+mn-ea"/>
                <a:cs typeface="+mn-cs"/>
              </a:rPr>
              <a:t>Straightforward querying and analysis</a:t>
            </a:r>
          </a:p>
          <a:p>
            <a:pPr algn="ctr" defTabSz="685800">
              <a:buClrTx/>
            </a:pPr>
            <a:r>
              <a:rPr lang="en-US" sz="788" kern="1200" dirty="0">
                <a:solidFill>
                  <a:prstClr val="white"/>
                </a:solidFill>
                <a:latin typeface="Century" panose="02040604050505020304" pitchFamily="18" charset="0"/>
                <a:ea typeface="+mn-ea"/>
                <a:cs typeface="+mn-cs"/>
              </a:rPr>
              <a:t> of business data</a:t>
            </a:r>
          </a:p>
        </p:txBody>
      </p:sp>
      <p:pic>
        <p:nvPicPr>
          <p:cNvPr id="13" name="Picture 12">
            <a:extLst>
              <a:ext uri="{FF2B5EF4-FFF2-40B4-BE49-F238E27FC236}">
                <a16:creationId xmlns:a16="http://schemas.microsoft.com/office/drawing/2014/main" id="{72C1FC08-9FA6-564E-A74F-00725D02460F}"/>
              </a:ext>
            </a:extLst>
          </p:cNvPr>
          <p:cNvPicPr>
            <a:picLocks noChangeAspect="1"/>
          </p:cNvPicPr>
          <p:nvPr/>
        </p:nvPicPr>
        <p:blipFill>
          <a:blip r:embed="rId5">
            <a:clrChange>
              <a:clrFrom>
                <a:srgbClr val="F6F6F6"/>
              </a:clrFrom>
              <a:clrTo>
                <a:srgbClr val="F6F6F6">
                  <a:alpha val="0"/>
                </a:srgbClr>
              </a:clrTo>
            </a:clrChange>
          </a:blip>
          <a:stretch>
            <a:fillRect/>
          </a:stretch>
        </p:blipFill>
        <p:spPr>
          <a:xfrm>
            <a:off x="742075" y="2557047"/>
            <a:ext cx="949349" cy="851979"/>
          </a:xfrm>
          <a:prstGeom prst="rect">
            <a:avLst/>
          </a:prstGeom>
        </p:spPr>
      </p:pic>
      <p:sp>
        <p:nvSpPr>
          <p:cNvPr id="14" name="TextBox 13">
            <a:extLst>
              <a:ext uri="{FF2B5EF4-FFF2-40B4-BE49-F238E27FC236}">
                <a16:creationId xmlns:a16="http://schemas.microsoft.com/office/drawing/2014/main" id="{330D60AD-8C04-6A42-96F3-CFF3B74828DF}"/>
              </a:ext>
            </a:extLst>
          </p:cNvPr>
          <p:cNvSpPr txBox="1"/>
          <p:nvPr/>
        </p:nvSpPr>
        <p:spPr>
          <a:xfrm>
            <a:off x="2374427" y="2689257"/>
            <a:ext cx="6320513" cy="461665"/>
          </a:xfrm>
          <a:prstGeom prst="rect">
            <a:avLst/>
          </a:prstGeom>
          <a:noFill/>
        </p:spPr>
        <p:txBody>
          <a:bodyPr wrap="none" rtlCol="0">
            <a:spAutoFit/>
          </a:bodyPr>
          <a:lstStyle/>
          <a:p>
            <a:pPr defTabSz="685800">
              <a:buClrTx/>
            </a:pPr>
            <a:r>
              <a:rPr lang="en-US" sz="1200" kern="1200" dirty="0">
                <a:solidFill>
                  <a:prstClr val="black"/>
                </a:solidFill>
                <a:latin typeface="Century" panose="02040604050505020304" pitchFamily="18" charset="0"/>
                <a:ea typeface="+mn-ea"/>
                <a:cs typeface="+mn-cs"/>
              </a:rPr>
              <a:t>Business Analytics (BA) uses data to identify and review past business trends in order</a:t>
            </a:r>
          </a:p>
          <a:p>
            <a:pPr defTabSz="685800">
              <a:buClrTx/>
            </a:pPr>
            <a:r>
              <a:rPr lang="en-US" sz="1200" kern="1200" dirty="0">
                <a:solidFill>
                  <a:prstClr val="black"/>
                </a:solidFill>
                <a:latin typeface="Century" panose="02040604050505020304" pitchFamily="18" charset="0"/>
                <a:ea typeface="+mn-ea"/>
                <a:cs typeface="+mn-cs"/>
              </a:rPr>
              <a:t>To predict future trends</a:t>
            </a:r>
          </a:p>
        </p:txBody>
      </p:sp>
      <p:pic>
        <p:nvPicPr>
          <p:cNvPr id="15" name="Picture 14">
            <a:extLst>
              <a:ext uri="{FF2B5EF4-FFF2-40B4-BE49-F238E27FC236}">
                <a16:creationId xmlns:a16="http://schemas.microsoft.com/office/drawing/2014/main" id="{C3B0B0CC-3B98-9841-9FA5-A1AFE0A43525}"/>
              </a:ext>
            </a:extLst>
          </p:cNvPr>
          <p:cNvPicPr>
            <a:picLocks noChangeAspect="1"/>
          </p:cNvPicPr>
          <p:nvPr/>
        </p:nvPicPr>
        <p:blipFill>
          <a:blip r:embed="rId6"/>
          <a:stretch>
            <a:fillRect/>
          </a:stretch>
        </p:blipFill>
        <p:spPr>
          <a:xfrm>
            <a:off x="7970262" y="3556290"/>
            <a:ext cx="684875" cy="684875"/>
          </a:xfrm>
          <a:prstGeom prst="rect">
            <a:avLst/>
          </a:prstGeom>
        </p:spPr>
      </p:pic>
      <p:sp>
        <p:nvSpPr>
          <p:cNvPr id="16" name="TextBox 15">
            <a:extLst>
              <a:ext uri="{FF2B5EF4-FFF2-40B4-BE49-F238E27FC236}">
                <a16:creationId xmlns:a16="http://schemas.microsoft.com/office/drawing/2014/main" id="{72F06BAE-78DD-ED45-8FD8-4C0E71743FA9}"/>
              </a:ext>
            </a:extLst>
          </p:cNvPr>
          <p:cNvSpPr txBox="1"/>
          <p:nvPr/>
        </p:nvSpPr>
        <p:spPr>
          <a:xfrm>
            <a:off x="7842859" y="4241164"/>
            <a:ext cx="939681" cy="415498"/>
          </a:xfrm>
          <a:prstGeom prst="rect">
            <a:avLst/>
          </a:prstGeom>
          <a:noFill/>
        </p:spPr>
        <p:txBody>
          <a:bodyPr wrap="none" rtlCol="0">
            <a:spAutoFit/>
          </a:bodyPr>
          <a:lstStyle/>
          <a:p>
            <a:pPr algn="ctr" defTabSz="685800">
              <a:buClrTx/>
            </a:pPr>
            <a:r>
              <a:rPr lang="en-US" sz="1050" kern="1200" dirty="0">
                <a:solidFill>
                  <a:prstClr val="black"/>
                </a:solidFill>
                <a:latin typeface="Century" panose="02040604050505020304" pitchFamily="18" charset="0"/>
                <a:ea typeface="+mn-ea"/>
                <a:cs typeface="+mn-cs"/>
              </a:rPr>
              <a:t>Augmented </a:t>
            </a:r>
          </a:p>
          <a:p>
            <a:pPr algn="ctr" defTabSz="685800">
              <a:buClrTx/>
            </a:pPr>
            <a:r>
              <a:rPr lang="en-US" sz="1050" kern="1200" dirty="0">
                <a:solidFill>
                  <a:prstClr val="black"/>
                </a:solidFill>
                <a:latin typeface="Century" panose="02040604050505020304" pitchFamily="18" charset="0"/>
                <a:ea typeface="+mn-ea"/>
                <a:cs typeface="+mn-cs"/>
              </a:rPr>
              <a:t>Analytics</a:t>
            </a:r>
          </a:p>
        </p:txBody>
      </p:sp>
      <p:pic>
        <p:nvPicPr>
          <p:cNvPr id="17" name="Picture 16">
            <a:extLst>
              <a:ext uri="{FF2B5EF4-FFF2-40B4-BE49-F238E27FC236}">
                <a16:creationId xmlns:a16="http://schemas.microsoft.com/office/drawing/2014/main" id="{1C7D503A-4072-4B4B-A270-3A6F14DA3FBF}"/>
              </a:ext>
            </a:extLst>
          </p:cNvPr>
          <p:cNvPicPr>
            <a:picLocks noChangeAspect="1"/>
          </p:cNvPicPr>
          <p:nvPr/>
        </p:nvPicPr>
        <p:blipFill>
          <a:blip r:embed="rId7"/>
          <a:stretch>
            <a:fillRect/>
          </a:stretch>
        </p:blipFill>
        <p:spPr>
          <a:xfrm>
            <a:off x="6681821" y="3658416"/>
            <a:ext cx="582749" cy="582749"/>
          </a:xfrm>
          <a:prstGeom prst="rect">
            <a:avLst/>
          </a:prstGeom>
        </p:spPr>
      </p:pic>
      <p:sp>
        <p:nvSpPr>
          <p:cNvPr id="18" name="TextBox 17">
            <a:extLst>
              <a:ext uri="{FF2B5EF4-FFF2-40B4-BE49-F238E27FC236}">
                <a16:creationId xmlns:a16="http://schemas.microsoft.com/office/drawing/2014/main" id="{008A56C8-C42D-0640-BA2C-9517E7AD50A0}"/>
              </a:ext>
            </a:extLst>
          </p:cNvPr>
          <p:cNvSpPr txBox="1"/>
          <p:nvPr/>
        </p:nvSpPr>
        <p:spPr>
          <a:xfrm>
            <a:off x="6588314" y="4241164"/>
            <a:ext cx="769763" cy="415498"/>
          </a:xfrm>
          <a:prstGeom prst="rect">
            <a:avLst/>
          </a:prstGeom>
          <a:noFill/>
        </p:spPr>
        <p:txBody>
          <a:bodyPr wrap="none" rtlCol="0">
            <a:spAutoFit/>
          </a:bodyPr>
          <a:lstStyle/>
          <a:p>
            <a:pPr algn="ctr" defTabSz="685800">
              <a:buClrTx/>
            </a:pPr>
            <a:r>
              <a:rPr lang="en-US" sz="1050" kern="1200" dirty="0">
                <a:solidFill>
                  <a:prstClr val="black"/>
                </a:solidFill>
                <a:latin typeface="Century" panose="02040604050505020304" pitchFamily="18" charset="0"/>
                <a:ea typeface="+mn-ea"/>
                <a:cs typeface="+mn-cs"/>
              </a:rPr>
              <a:t>Advance</a:t>
            </a:r>
          </a:p>
          <a:p>
            <a:pPr algn="ctr" defTabSz="685800">
              <a:buClrTx/>
            </a:pPr>
            <a:r>
              <a:rPr lang="en-US" sz="1050" kern="1200" dirty="0">
                <a:solidFill>
                  <a:prstClr val="black"/>
                </a:solidFill>
                <a:latin typeface="Century" panose="02040604050505020304" pitchFamily="18" charset="0"/>
                <a:ea typeface="+mn-ea"/>
                <a:cs typeface="+mn-cs"/>
              </a:rPr>
              <a:t>Analytics</a:t>
            </a:r>
          </a:p>
        </p:txBody>
      </p:sp>
      <p:sp>
        <p:nvSpPr>
          <p:cNvPr id="19" name="TextBox 18">
            <a:extLst>
              <a:ext uri="{FF2B5EF4-FFF2-40B4-BE49-F238E27FC236}">
                <a16:creationId xmlns:a16="http://schemas.microsoft.com/office/drawing/2014/main" id="{78B0E6F1-0D18-464F-AA75-DFE062FAE1BF}"/>
              </a:ext>
            </a:extLst>
          </p:cNvPr>
          <p:cNvSpPr txBox="1"/>
          <p:nvPr/>
        </p:nvSpPr>
        <p:spPr>
          <a:xfrm>
            <a:off x="742075" y="3848749"/>
            <a:ext cx="5322291" cy="415498"/>
          </a:xfrm>
          <a:prstGeom prst="rect">
            <a:avLst/>
          </a:prstGeom>
          <a:noFill/>
        </p:spPr>
        <p:txBody>
          <a:bodyPr wrap="none" rtlCol="0">
            <a:spAutoFit/>
          </a:bodyPr>
          <a:lstStyle/>
          <a:p>
            <a:pPr defTabSz="685800">
              <a:buClrTx/>
            </a:pPr>
            <a:r>
              <a:rPr lang="en-US" sz="1050" kern="1200" dirty="0">
                <a:solidFill>
                  <a:prstClr val="black"/>
                </a:solidFill>
                <a:latin typeface="Century" panose="02040604050505020304" pitchFamily="18" charset="0"/>
                <a:ea typeface="+mn-ea"/>
                <a:cs typeface="+mn-cs"/>
              </a:rPr>
              <a:t>Advance analytics is the examination of data using sophisticated tools, typically</a:t>
            </a:r>
          </a:p>
          <a:p>
            <a:pPr defTabSz="685800">
              <a:buClrTx/>
            </a:pPr>
            <a:r>
              <a:rPr lang="en-US" sz="1050" kern="1200" dirty="0">
                <a:solidFill>
                  <a:prstClr val="black"/>
                </a:solidFill>
                <a:latin typeface="Century" panose="02040604050505020304" pitchFamily="18" charset="0"/>
                <a:ea typeface="+mn-ea"/>
                <a:cs typeface="+mn-cs"/>
              </a:rPr>
              <a:t>Beyond those of tradition BI, allowing for deeper insights of predictions to be made</a:t>
            </a:r>
          </a:p>
        </p:txBody>
      </p:sp>
    </p:spTree>
    <p:extLst>
      <p:ext uri="{BB962C8B-B14F-4D97-AF65-F5344CB8AC3E}">
        <p14:creationId xmlns:p14="http://schemas.microsoft.com/office/powerpoint/2010/main" val="305104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A2AFA6-388D-8D40-8630-02AA761E2DA3}"/>
              </a:ext>
            </a:extLst>
          </p:cNvPr>
          <p:cNvSpPr txBox="1"/>
          <p:nvPr/>
        </p:nvSpPr>
        <p:spPr>
          <a:xfrm>
            <a:off x="3589419" y="202322"/>
            <a:ext cx="1653017" cy="415498"/>
          </a:xfrm>
          <a:prstGeom prst="rect">
            <a:avLst/>
          </a:prstGeom>
          <a:noFill/>
        </p:spPr>
        <p:txBody>
          <a:bodyPr wrap="none" rtlCol="0">
            <a:spAutoFit/>
          </a:bodyPr>
          <a:lstStyle/>
          <a:p>
            <a:pPr defTabSz="685800">
              <a:buClrTx/>
            </a:pPr>
            <a:r>
              <a:rPr lang="en-US" sz="2100" kern="1200" dirty="0">
                <a:solidFill>
                  <a:prstClr val="black"/>
                </a:solidFill>
                <a:latin typeface="Century" panose="02040604050505020304" pitchFamily="18" charset="0"/>
                <a:ea typeface="+mn-ea"/>
                <a:cs typeface="+mn-cs"/>
              </a:rPr>
              <a:t>The process</a:t>
            </a:r>
          </a:p>
        </p:txBody>
      </p:sp>
      <p:sp>
        <p:nvSpPr>
          <p:cNvPr id="5" name="Rectangle 4">
            <a:extLst>
              <a:ext uri="{FF2B5EF4-FFF2-40B4-BE49-F238E27FC236}">
                <a16:creationId xmlns:a16="http://schemas.microsoft.com/office/drawing/2014/main" id="{C9BD37D1-F363-7C49-A21A-A2A6027E689F}"/>
              </a:ext>
            </a:extLst>
          </p:cNvPr>
          <p:cNvSpPr/>
          <p:nvPr/>
        </p:nvSpPr>
        <p:spPr>
          <a:xfrm>
            <a:off x="347472" y="832104"/>
            <a:ext cx="8311896" cy="438912"/>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black"/>
              </a:solidFill>
              <a:latin typeface="Calibri" panose="020F0502020204030204"/>
            </a:endParaRPr>
          </a:p>
        </p:txBody>
      </p:sp>
      <p:sp>
        <p:nvSpPr>
          <p:cNvPr id="6" name="TextBox 5">
            <a:extLst>
              <a:ext uri="{FF2B5EF4-FFF2-40B4-BE49-F238E27FC236}">
                <a16:creationId xmlns:a16="http://schemas.microsoft.com/office/drawing/2014/main" id="{5905AC79-7C27-A749-970B-B2CAB34A7015}"/>
              </a:ext>
            </a:extLst>
          </p:cNvPr>
          <p:cNvSpPr txBox="1"/>
          <p:nvPr/>
        </p:nvSpPr>
        <p:spPr>
          <a:xfrm>
            <a:off x="609806" y="913060"/>
            <a:ext cx="7834196" cy="300082"/>
          </a:xfrm>
          <a:prstGeom prst="rect">
            <a:avLst/>
          </a:prstGeom>
          <a:noFill/>
        </p:spPr>
        <p:txBody>
          <a:bodyPr wrap="none" rtlCol="0">
            <a:spAutoFit/>
          </a:bodyPr>
          <a:lstStyle/>
          <a:p>
            <a:pPr defTabSz="685800">
              <a:buClrTx/>
            </a:pPr>
            <a:r>
              <a:rPr lang="en-US" sz="1350" b="1" kern="1200" dirty="0">
                <a:solidFill>
                  <a:prstClr val="black"/>
                </a:solidFill>
                <a:latin typeface="Century" panose="02040604050505020304" pitchFamily="18" charset="0"/>
                <a:ea typeface="+mn-ea"/>
                <a:cs typeface="+mn-cs"/>
              </a:rPr>
              <a:t>BI</a:t>
            </a:r>
            <a:r>
              <a:rPr lang="en-US" sz="1350" kern="1200" dirty="0">
                <a:solidFill>
                  <a:prstClr val="black"/>
                </a:solidFill>
                <a:latin typeface="Century" panose="02040604050505020304" pitchFamily="18" charset="0"/>
                <a:ea typeface="+mn-ea"/>
                <a:cs typeface="+mn-cs"/>
              </a:rPr>
              <a:t> is the act of transforming raw/ operational data into useful information for business analysis</a:t>
            </a:r>
          </a:p>
        </p:txBody>
      </p:sp>
      <p:sp>
        <p:nvSpPr>
          <p:cNvPr id="7" name="Rectangle 6">
            <a:extLst>
              <a:ext uri="{FF2B5EF4-FFF2-40B4-BE49-F238E27FC236}">
                <a16:creationId xmlns:a16="http://schemas.microsoft.com/office/drawing/2014/main" id="{410C05ED-EDB7-F340-AF3D-BD4CFA47F711}"/>
              </a:ext>
            </a:extLst>
          </p:cNvPr>
          <p:cNvSpPr/>
          <p:nvPr/>
        </p:nvSpPr>
        <p:spPr>
          <a:xfrm>
            <a:off x="347472" y="1659636"/>
            <a:ext cx="8311896" cy="1376172"/>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black"/>
              </a:solidFill>
              <a:latin typeface="Calibri" panose="020F0502020204030204"/>
            </a:endParaRPr>
          </a:p>
        </p:txBody>
      </p:sp>
      <p:sp>
        <p:nvSpPr>
          <p:cNvPr id="8" name="Rounded Rectangle 7">
            <a:extLst>
              <a:ext uri="{FF2B5EF4-FFF2-40B4-BE49-F238E27FC236}">
                <a16:creationId xmlns:a16="http://schemas.microsoft.com/office/drawing/2014/main" id="{A61CD63F-271C-3B42-850D-FDABCC69B695}"/>
              </a:ext>
            </a:extLst>
          </p:cNvPr>
          <p:cNvSpPr/>
          <p:nvPr/>
        </p:nvSpPr>
        <p:spPr>
          <a:xfrm>
            <a:off x="347472" y="1508383"/>
            <a:ext cx="1746504" cy="41185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How does it work?</a:t>
            </a:r>
          </a:p>
        </p:txBody>
      </p:sp>
      <p:sp>
        <p:nvSpPr>
          <p:cNvPr id="9" name="TextBox 8">
            <a:extLst>
              <a:ext uri="{FF2B5EF4-FFF2-40B4-BE49-F238E27FC236}">
                <a16:creationId xmlns:a16="http://schemas.microsoft.com/office/drawing/2014/main" id="{D03B0A61-9856-C240-B8BC-4ECD78A42780}"/>
              </a:ext>
            </a:extLst>
          </p:cNvPr>
          <p:cNvSpPr txBox="1"/>
          <p:nvPr/>
        </p:nvSpPr>
        <p:spPr>
          <a:xfrm>
            <a:off x="347473" y="2003467"/>
            <a:ext cx="8414483" cy="300082"/>
          </a:xfrm>
          <a:prstGeom prst="rect">
            <a:avLst/>
          </a:prstGeom>
          <a:noFill/>
        </p:spPr>
        <p:txBody>
          <a:bodyPr wrap="none" rtlCol="0">
            <a:spAutoFit/>
          </a:bodyPr>
          <a:lstStyle/>
          <a:p>
            <a:pPr defTabSz="685800">
              <a:buClrTx/>
            </a:pPr>
            <a:r>
              <a:rPr lang="en-US" sz="1350" kern="1200" dirty="0">
                <a:solidFill>
                  <a:prstClr val="black"/>
                </a:solidFill>
                <a:latin typeface="Century" panose="02040604050505020304" pitchFamily="18" charset="0"/>
                <a:ea typeface="+mn-ea"/>
                <a:cs typeface="+mn-cs"/>
              </a:rPr>
              <a:t>1. BI based on Data Warehouse technology </a:t>
            </a:r>
            <a:r>
              <a:rPr lang="en-US" sz="1350" b="1" kern="1200" dirty="0">
                <a:solidFill>
                  <a:prstClr val="black"/>
                </a:solidFill>
                <a:latin typeface="Century" panose="02040604050505020304" pitchFamily="18" charset="0"/>
                <a:ea typeface="+mn-ea"/>
                <a:cs typeface="+mn-cs"/>
              </a:rPr>
              <a:t>extracts</a:t>
            </a:r>
            <a:r>
              <a:rPr lang="en-US" sz="1350" kern="1200" dirty="0">
                <a:solidFill>
                  <a:prstClr val="black"/>
                </a:solidFill>
                <a:latin typeface="Century" panose="02040604050505020304" pitchFamily="18" charset="0"/>
                <a:ea typeface="+mn-ea"/>
                <a:cs typeface="+mn-cs"/>
              </a:rPr>
              <a:t> information from a company’s operational systems.</a:t>
            </a:r>
          </a:p>
        </p:txBody>
      </p:sp>
      <p:sp>
        <p:nvSpPr>
          <p:cNvPr id="10" name="TextBox 9">
            <a:extLst>
              <a:ext uri="{FF2B5EF4-FFF2-40B4-BE49-F238E27FC236}">
                <a16:creationId xmlns:a16="http://schemas.microsoft.com/office/drawing/2014/main" id="{47735DFB-A068-A84C-97D1-909CDE045A6D}"/>
              </a:ext>
            </a:extLst>
          </p:cNvPr>
          <p:cNvSpPr txBox="1"/>
          <p:nvPr/>
        </p:nvSpPr>
        <p:spPr>
          <a:xfrm>
            <a:off x="347472" y="2308860"/>
            <a:ext cx="7061549" cy="300082"/>
          </a:xfrm>
          <a:prstGeom prst="rect">
            <a:avLst/>
          </a:prstGeom>
          <a:noFill/>
        </p:spPr>
        <p:txBody>
          <a:bodyPr wrap="none" rtlCol="0">
            <a:spAutoFit/>
          </a:bodyPr>
          <a:lstStyle/>
          <a:p>
            <a:pPr defTabSz="685800">
              <a:buClrTx/>
            </a:pPr>
            <a:r>
              <a:rPr lang="en-US" sz="1350" kern="1200" dirty="0">
                <a:solidFill>
                  <a:prstClr val="black"/>
                </a:solidFill>
                <a:latin typeface="Century" panose="02040604050505020304" pitchFamily="18" charset="0"/>
                <a:ea typeface="+mn-ea"/>
                <a:cs typeface="+mn-cs"/>
              </a:rPr>
              <a:t>2. The data is </a:t>
            </a:r>
            <a:r>
              <a:rPr lang="en-US" sz="1350" b="1" kern="1200" dirty="0">
                <a:solidFill>
                  <a:prstClr val="black"/>
                </a:solidFill>
                <a:latin typeface="Century" panose="02040604050505020304" pitchFamily="18" charset="0"/>
                <a:ea typeface="+mn-ea"/>
                <a:cs typeface="+mn-cs"/>
              </a:rPr>
              <a:t>transformed</a:t>
            </a:r>
            <a:r>
              <a:rPr lang="en-US" sz="1350" kern="1200" dirty="0">
                <a:solidFill>
                  <a:prstClr val="black"/>
                </a:solidFill>
                <a:latin typeface="Century" panose="02040604050505020304" pitchFamily="18" charset="0"/>
                <a:ea typeface="+mn-ea"/>
                <a:cs typeface="+mn-cs"/>
              </a:rPr>
              <a:t> (cleaned and integrated), and </a:t>
            </a:r>
            <a:r>
              <a:rPr lang="en-US" sz="1350" b="1" kern="1200" dirty="0">
                <a:solidFill>
                  <a:prstClr val="black"/>
                </a:solidFill>
                <a:latin typeface="Century" panose="02040604050505020304" pitchFamily="18" charset="0"/>
                <a:ea typeface="+mn-ea"/>
                <a:cs typeface="+mn-cs"/>
              </a:rPr>
              <a:t>loaded</a:t>
            </a:r>
            <a:r>
              <a:rPr lang="en-US" sz="1350" kern="1200" dirty="0">
                <a:solidFill>
                  <a:prstClr val="black"/>
                </a:solidFill>
                <a:latin typeface="Century" panose="02040604050505020304" pitchFamily="18" charset="0"/>
                <a:ea typeface="+mn-ea"/>
                <a:cs typeface="+mn-cs"/>
              </a:rPr>
              <a:t> into Data Warehouse.</a:t>
            </a:r>
          </a:p>
        </p:txBody>
      </p:sp>
      <p:sp>
        <p:nvSpPr>
          <p:cNvPr id="11" name="TextBox 10">
            <a:extLst>
              <a:ext uri="{FF2B5EF4-FFF2-40B4-BE49-F238E27FC236}">
                <a16:creationId xmlns:a16="http://schemas.microsoft.com/office/drawing/2014/main" id="{604F1B9B-8675-4743-A921-3F08391C53E4}"/>
              </a:ext>
            </a:extLst>
          </p:cNvPr>
          <p:cNvSpPr txBox="1"/>
          <p:nvPr/>
        </p:nvSpPr>
        <p:spPr>
          <a:xfrm>
            <a:off x="347472" y="2614253"/>
            <a:ext cx="4951997" cy="300082"/>
          </a:xfrm>
          <a:prstGeom prst="rect">
            <a:avLst/>
          </a:prstGeom>
          <a:noFill/>
        </p:spPr>
        <p:txBody>
          <a:bodyPr wrap="none" rtlCol="0">
            <a:spAutoFit/>
          </a:bodyPr>
          <a:lstStyle/>
          <a:p>
            <a:pPr defTabSz="685800">
              <a:buClrTx/>
            </a:pPr>
            <a:r>
              <a:rPr lang="en-US" sz="1350" kern="1200" dirty="0">
                <a:solidFill>
                  <a:prstClr val="black"/>
                </a:solidFill>
                <a:latin typeface="Century" panose="02040604050505020304" pitchFamily="18" charset="0"/>
                <a:ea typeface="+mn-ea"/>
                <a:cs typeface="+mn-cs"/>
              </a:rPr>
              <a:t>3. Since this data is credible, it is used for business insights</a:t>
            </a:r>
          </a:p>
        </p:txBody>
      </p:sp>
      <p:sp>
        <p:nvSpPr>
          <p:cNvPr id="12" name="Can 11">
            <a:extLst>
              <a:ext uri="{FF2B5EF4-FFF2-40B4-BE49-F238E27FC236}">
                <a16:creationId xmlns:a16="http://schemas.microsoft.com/office/drawing/2014/main" id="{1AC9440E-D6CF-3943-AB26-4AA18C10BF13}"/>
              </a:ext>
            </a:extLst>
          </p:cNvPr>
          <p:cNvSpPr/>
          <p:nvPr/>
        </p:nvSpPr>
        <p:spPr>
          <a:xfrm>
            <a:off x="841248" y="3264408"/>
            <a:ext cx="539496" cy="685931"/>
          </a:xfrm>
          <a:prstGeom prst="can">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black"/>
                </a:solidFill>
                <a:latin typeface="Century" panose="02040604050505020304" pitchFamily="18" charset="0"/>
              </a:rPr>
              <a:t>DB 1</a:t>
            </a:r>
          </a:p>
        </p:txBody>
      </p:sp>
      <p:sp>
        <p:nvSpPr>
          <p:cNvPr id="13" name="Can 12">
            <a:extLst>
              <a:ext uri="{FF2B5EF4-FFF2-40B4-BE49-F238E27FC236}">
                <a16:creationId xmlns:a16="http://schemas.microsoft.com/office/drawing/2014/main" id="{5DAA29F7-378C-4A4A-879B-1DD9C60ED547}"/>
              </a:ext>
            </a:extLst>
          </p:cNvPr>
          <p:cNvSpPr/>
          <p:nvPr/>
        </p:nvSpPr>
        <p:spPr>
          <a:xfrm>
            <a:off x="841248" y="4274820"/>
            <a:ext cx="539496" cy="685931"/>
          </a:xfrm>
          <a:prstGeom prst="can">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black"/>
                </a:solidFill>
                <a:latin typeface="Century" panose="02040604050505020304" pitchFamily="18" charset="0"/>
              </a:rPr>
              <a:t>DB 2</a:t>
            </a:r>
          </a:p>
        </p:txBody>
      </p:sp>
      <p:sp>
        <p:nvSpPr>
          <p:cNvPr id="14" name="Can 13">
            <a:extLst>
              <a:ext uri="{FF2B5EF4-FFF2-40B4-BE49-F238E27FC236}">
                <a16:creationId xmlns:a16="http://schemas.microsoft.com/office/drawing/2014/main" id="{91E9BCF6-E546-7C43-B057-C8B1B48AD34A}"/>
              </a:ext>
            </a:extLst>
          </p:cNvPr>
          <p:cNvSpPr/>
          <p:nvPr/>
        </p:nvSpPr>
        <p:spPr>
          <a:xfrm>
            <a:off x="3970781" y="3593723"/>
            <a:ext cx="1065276" cy="1033272"/>
          </a:xfrm>
          <a:prstGeom prst="can">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black"/>
                </a:solidFill>
                <a:latin typeface="Century" panose="02040604050505020304" pitchFamily="18" charset="0"/>
              </a:rPr>
              <a:t>Data Warehouse</a:t>
            </a:r>
          </a:p>
        </p:txBody>
      </p:sp>
      <p:pic>
        <p:nvPicPr>
          <p:cNvPr id="15" name="Picture 14">
            <a:extLst>
              <a:ext uri="{FF2B5EF4-FFF2-40B4-BE49-F238E27FC236}">
                <a16:creationId xmlns:a16="http://schemas.microsoft.com/office/drawing/2014/main" id="{43CABF51-EAF9-864F-9582-3D26FB27EB22}"/>
              </a:ext>
            </a:extLst>
          </p:cNvPr>
          <p:cNvPicPr>
            <a:picLocks noChangeAspect="1"/>
          </p:cNvPicPr>
          <p:nvPr/>
        </p:nvPicPr>
        <p:blipFill>
          <a:blip r:embed="rId2"/>
          <a:stretch>
            <a:fillRect/>
          </a:stretch>
        </p:blipFill>
        <p:spPr>
          <a:xfrm>
            <a:off x="7130994" y="3561719"/>
            <a:ext cx="952500" cy="952500"/>
          </a:xfrm>
          <a:prstGeom prst="rect">
            <a:avLst/>
          </a:prstGeom>
        </p:spPr>
      </p:pic>
      <p:cxnSp>
        <p:nvCxnSpPr>
          <p:cNvPr id="18" name="Straight Arrow Connector 17">
            <a:extLst>
              <a:ext uri="{FF2B5EF4-FFF2-40B4-BE49-F238E27FC236}">
                <a16:creationId xmlns:a16="http://schemas.microsoft.com/office/drawing/2014/main" id="{F2694A0B-745B-6B41-997B-1689059D4DD8}"/>
              </a:ext>
            </a:extLst>
          </p:cNvPr>
          <p:cNvCxnSpPr/>
          <p:nvPr/>
        </p:nvCxnSpPr>
        <p:spPr>
          <a:xfrm>
            <a:off x="1490473" y="3607374"/>
            <a:ext cx="2389529" cy="5029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CE37B9-C0AB-5540-A3BF-DD284922DED1}"/>
              </a:ext>
            </a:extLst>
          </p:cNvPr>
          <p:cNvCxnSpPr>
            <a:cxnSpLocks/>
          </p:cNvCxnSpPr>
          <p:nvPr/>
        </p:nvCxnSpPr>
        <p:spPr>
          <a:xfrm flipV="1">
            <a:off x="1435609" y="4187952"/>
            <a:ext cx="2444393" cy="49397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BB4845-4BA2-9A46-BBDE-31CAFA5BC458}"/>
              </a:ext>
            </a:extLst>
          </p:cNvPr>
          <p:cNvCxnSpPr>
            <a:cxnSpLocks/>
            <a:stCxn id="14" idx="4"/>
          </p:cNvCxnSpPr>
          <p:nvPr/>
        </p:nvCxnSpPr>
        <p:spPr>
          <a:xfrm>
            <a:off x="5036058" y="4110359"/>
            <a:ext cx="1995679"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64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A2AFA6-388D-8D40-8630-02AA761E2DA3}"/>
              </a:ext>
            </a:extLst>
          </p:cNvPr>
          <p:cNvSpPr txBox="1"/>
          <p:nvPr/>
        </p:nvSpPr>
        <p:spPr>
          <a:xfrm>
            <a:off x="3589419" y="202322"/>
            <a:ext cx="1653017" cy="415498"/>
          </a:xfrm>
          <a:prstGeom prst="rect">
            <a:avLst/>
          </a:prstGeom>
          <a:noFill/>
        </p:spPr>
        <p:txBody>
          <a:bodyPr wrap="none" rtlCol="0">
            <a:spAutoFit/>
          </a:bodyPr>
          <a:lstStyle/>
          <a:p>
            <a:pPr defTabSz="685800">
              <a:buClrTx/>
            </a:pPr>
            <a:r>
              <a:rPr lang="en-US" sz="2100" kern="1200" dirty="0">
                <a:solidFill>
                  <a:prstClr val="black"/>
                </a:solidFill>
                <a:latin typeface="Century" panose="02040604050505020304" pitchFamily="18" charset="0"/>
                <a:ea typeface="+mn-ea"/>
                <a:cs typeface="+mn-cs"/>
              </a:rPr>
              <a:t>The process</a:t>
            </a:r>
          </a:p>
        </p:txBody>
      </p:sp>
      <p:sp>
        <p:nvSpPr>
          <p:cNvPr id="17" name="Rectangle 16">
            <a:extLst>
              <a:ext uri="{FF2B5EF4-FFF2-40B4-BE49-F238E27FC236}">
                <a16:creationId xmlns:a16="http://schemas.microsoft.com/office/drawing/2014/main" id="{B1B640DA-2CE7-2040-BDCD-9F3EC94F2512}"/>
              </a:ext>
            </a:extLst>
          </p:cNvPr>
          <p:cNvSpPr/>
          <p:nvPr/>
        </p:nvSpPr>
        <p:spPr>
          <a:xfrm>
            <a:off x="347472" y="832104"/>
            <a:ext cx="8311896" cy="438912"/>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black"/>
              </a:solidFill>
              <a:latin typeface="Calibri" panose="020F0502020204030204"/>
            </a:endParaRPr>
          </a:p>
        </p:txBody>
      </p:sp>
      <p:sp>
        <p:nvSpPr>
          <p:cNvPr id="3" name="TextBox 2">
            <a:extLst>
              <a:ext uri="{FF2B5EF4-FFF2-40B4-BE49-F238E27FC236}">
                <a16:creationId xmlns:a16="http://schemas.microsoft.com/office/drawing/2014/main" id="{016E0E4A-F194-6C46-A6FB-D61FE8372CE6}"/>
              </a:ext>
            </a:extLst>
          </p:cNvPr>
          <p:cNvSpPr txBox="1"/>
          <p:nvPr/>
        </p:nvSpPr>
        <p:spPr>
          <a:xfrm>
            <a:off x="438912" y="905256"/>
            <a:ext cx="7943200" cy="300082"/>
          </a:xfrm>
          <a:prstGeom prst="rect">
            <a:avLst/>
          </a:prstGeom>
          <a:noFill/>
        </p:spPr>
        <p:txBody>
          <a:bodyPr wrap="none" rtlCol="0">
            <a:spAutoFit/>
          </a:bodyPr>
          <a:lstStyle/>
          <a:p>
            <a:pPr defTabSz="685800">
              <a:buClrTx/>
            </a:pPr>
            <a:r>
              <a:rPr lang="en-US" sz="1350" kern="1200" dirty="0">
                <a:solidFill>
                  <a:prstClr val="black"/>
                </a:solidFill>
                <a:latin typeface="Century" panose="02040604050505020304" pitchFamily="18" charset="0"/>
                <a:ea typeface="+mn-ea"/>
                <a:cs typeface="+mn-cs"/>
              </a:rPr>
              <a:t>Data collected from various sources and stored in various databases cannot be directly visualized</a:t>
            </a:r>
          </a:p>
        </p:txBody>
      </p:sp>
      <p:pic>
        <p:nvPicPr>
          <p:cNvPr id="16" name="Picture 15">
            <a:extLst>
              <a:ext uri="{FF2B5EF4-FFF2-40B4-BE49-F238E27FC236}">
                <a16:creationId xmlns:a16="http://schemas.microsoft.com/office/drawing/2014/main" id="{9E0752C4-36A6-DF4D-9FF9-1FFB8ACD5870}"/>
              </a:ext>
            </a:extLst>
          </p:cNvPr>
          <p:cNvPicPr>
            <a:picLocks noChangeAspect="1"/>
          </p:cNvPicPr>
          <p:nvPr/>
        </p:nvPicPr>
        <p:blipFill>
          <a:blip r:embed="rId2"/>
          <a:stretch>
            <a:fillRect/>
          </a:stretch>
        </p:blipFill>
        <p:spPr>
          <a:xfrm>
            <a:off x="347472" y="1508383"/>
            <a:ext cx="919734" cy="919734"/>
          </a:xfrm>
          <a:prstGeom prst="rect">
            <a:avLst/>
          </a:prstGeom>
        </p:spPr>
      </p:pic>
      <p:pic>
        <p:nvPicPr>
          <p:cNvPr id="20" name="Picture 19">
            <a:extLst>
              <a:ext uri="{FF2B5EF4-FFF2-40B4-BE49-F238E27FC236}">
                <a16:creationId xmlns:a16="http://schemas.microsoft.com/office/drawing/2014/main" id="{3F6C96CD-CC1C-DA45-A32E-236DC2707553}"/>
              </a:ext>
            </a:extLst>
          </p:cNvPr>
          <p:cNvPicPr>
            <a:picLocks noChangeAspect="1"/>
          </p:cNvPicPr>
          <p:nvPr/>
        </p:nvPicPr>
        <p:blipFill>
          <a:blip r:embed="rId3"/>
          <a:stretch>
            <a:fillRect/>
          </a:stretch>
        </p:blipFill>
        <p:spPr>
          <a:xfrm>
            <a:off x="347472" y="2228856"/>
            <a:ext cx="873256" cy="873256"/>
          </a:xfrm>
          <a:prstGeom prst="rect">
            <a:avLst/>
          </a:prstGeom>
        </p:spPr>
      </p:pic>
      <p:pic>
        <p:nvPicPr>
          <p:cNvPr id="21" name="Picture 20">
            <a:extLst>
              <a:ext uri="{FF2B5EF4-FFF2-40B4-BE49-F238E27FC236}">
                <a16:creationId xmlns:a16="http://schemas.microsoft.com/office/drawing/2014/main" id="{9CB02015-C956-F04E-8B5D-18AB5CF048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472" y="3148589"/>
            <a:ext cx="965241" cy="779915"/>
          </a:xfrm>
          <a:prstGeom prst="rect">
            <a:avLst/>
          </a:prstGeom>
        </p:spPr>
      </p:pic>
      <p:pic>
        <p:nvPicPr>
          <p:cNvPr id="23" name="Picture 22">
            <a:extLst>
              <a:ext uri="{FF2B5EF4-FFF2-40B4-BE49-F238E27FC236}">
                <a16:creationId xmlns:a16="http://schemas.microsoft.com/office/drawing/2014/main" id="{24F390FF-2137-9E4E-A737-51D95B79080F}"/>
              </a:ext>
            </a:extLst>
          </p:cNvPr>
          <p:cNvPicPr>
            <a:picLocks noChangeAspect="1"/>
          </p:cNvPicPr>
          <p:nvPr/>
        </p:nvPicPr>
        <p:blipFill>
          <a:blip r:embed="rId5"/>
          <a:stretch>
            <a:fillRect/>
          </a:stretch>
        </p:blipFill>
        <p:spPr>
          <a:xfrm>
            <a:off x="347472" y="4379976"/>
            <a:ext cx="690372" cy="690372"/>
          </a:xfrm>
          <a:prstGeom prst="rect">
            <a:avLst/>
          </a:prstGeom>
        </p:spPr>
      </p:pic>
      <p:cxnSp>
        <p:nvCxnSpPr>
          <p:cNvPr id="25" name="Straight Connector 24">
            <a:extLst>
              <a:ext uri="{FF2B5EF4-FFF2-40B4-BE49-F238E27FC236}">
                <a16:creationId xmlns:a16="http://schemas.microsoft.com/office/drawing/2014/main" id="{78298969-96D4-7E49-B99A-C097C4F789F4}"/>
              </a:ext>
            </a:extLst>
          </p:cNvPr>
          <p:cNvCxnSpPr/>
          <p:nvPr/>
        </p:nvCxnSpPr>
        <p:spPr>
          <a:xfrm>
            <a:off x="1664208" y="1865376"/>
            <a:ext cx="0" cy="32049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B96DEF-D0E8-8945-8CBB-DEF4676946E5}"/>
              </a:ext>
            </a:extLst>
          </p:cNvPr>
          <p:cNvCxnSpPr/>
          <p:nvPr/>
        </p:nvCxnSpPr>
        <p:spPr>
          <a:xfrm>
            <a:off x="1664208" y="3467862"/>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a:extLst>
              <a:ext uri="{FF2B5EF4-FFF2-40B4-BE49-F238E27FC236}">
                <a16:creationId xmlns:a16="http://schemas.microsoft.com/office/drawing/2014/main" id="{A28388B1-F53E-FC4A-901A-D7237DE8A6CA}"/>
              </a:ext>
            </a:extLst>
          </p:cNvPr>
          <p:cNvSpPr/>
          <p:nvPr/>
        </p:nvSpPr>
        <p:spPr>
          <a:xfrm>
            <a:off x="3136392" y="2916358"/>
            <a:ext cx="1499616" cy="1103008"/>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Data Warehouse</a:t>
            </a:r>
          </a:p>
        </p:txBody>
      </p:sp>
      <p:cxnSp>
        <p:nvCxnSpPr>
          <p:cNvPr id="29" name="Straight Arrow Connector 28">
            <a:extLst>
              <a:ext uri="{FF2B5EF4-FFF2-40B4-BE49-F238E27FC236}">
                <a16:creationId xmlns:a16="http://schemas.microsoft.com/office/drawing/2014/main" id="{E01A429D-9DB0-FD44-B8DB-6885B885FCD2}"/>
              </a:ext>
            </a:extLst>
          </p:cNvPr>
          <p:cNvCxnSpPr/>
          <p:nvPr/>
        </p:nvCxnSpPr>
        <p:spPr>
          <a:xfrm>
            <a:off x="4722876" y="3456431"/>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D525323-74A8-8340-A779-3E3D4948EA69}"/>
              </a:ext>
            </a:extLst>
          </p:cNvPr>
          <p:cNvPicPr>
            <a:picLocks noChangeAspect="1"/>
          </p:cNvPicPr>
          <p:nvPr/>
        </p:nvPicPr>
        <p:blipFill>
          <a:blip r:embed="rId6"/>
          <a:stretch>
            <a:fillRect/>
          </a:stretch>
        </p:blipFill>
        <p:spPr>
          <a:xfrm>
            <a:off x="6416040" y="2617863"/>
            <a:ext cx="1365504" cy="1365504"/>
          </a:xfrm>
          <a:prstGeom prst="rect">
            <a:avLst/>
          </a:prstGeom>
        </p:spPr>
      </p:pic>
      <p:sp>
        <p:nvSpPr>
          <p:cNvPr id="2" name="TextBox 1">
            <a:extLst>
              <a:ext uri="{FF2B5EF4-FFF2-40B4-BE49-F238E27FC236}">
                <a16:creationId xmlns:a16="http://schemas.microsoft.com/office/drawing/2014/main" id="{E1A2CF4D-0132-5A48-AEF8-3078D3FAC30E}"/>
              </a:ext>
            </a:extLst>
          </p:cNvPr>
          <p:cNvSpPr txBox="1"/>
          <p:nvPr/>
        </p:nvSpPr>
        <p:spPr>
          <a:xfrm>
            <a:off x="1989735" y="3094407"/>
            <a:ext cx="513282" cy="307777"/>
          </a:xfrm>
          <a:prstGeom prst="rect">
            <a:avLst/>
          </a:prstGeom>
          <a:noFill/>
        </p:spPr>
        <p:txBody>
          <a:bodyPr wrap="none" rtlCol="0">
            <a:spAutoFit/>
          </a:bodyPr>
          <a:lstStyle/>
          <a:p>
            <a:r>
              <a:rPr lang="en-US" dirty="0"/>
              <a:t>ETL</a:t>
            </a:r>
          </a:p>
        </p:txBody>
      </p:sp>
      <p:sp>
        <p:nvSpPr>
          <p:cNvPr id="5" name="TextBox 4">
            <a:extLst>
              <a:ext uri="{FF2B5EF4-FFF2-40B4-BE49-F238E27FC236}">
                <a16:creationId xmlns:a16="http://schemas.microsoft.com/office/drawing/2014/main" id="{BF95B787-D628-AF47-8010-67E94AFD80B5}"/>
              </a:ext>
            </a:extLst>
          </p:cNvPr>
          <p:cNvSpPr txBox="1"/>
          <p:nvPr/>
        </p:nvSpPr>
        <p:spPr>
          <a:xfrm>
            <a:off x="1989735" y="2120340"/>
            <a:ext cx="2202847" cy="307777"/>
          </a:xfrm>
          <a:prstGeom prst="rect">
            <a:avLst/>
          </a:prstGeom>
          <a:noFill/>
        </p:spPr>
        <p:txBody>
          <a:bodyPr wrap="none" rtlCol="0">
            <a:spAutoFit/>
          </a:bodyPr>
          <a:lstStyle/>
          <a:p>
            <a:r>
              <a:rPr lang="en-US" dirty="0"/>
              <a:t>Extract, Transform, Load</a:t>
            </a:r>
          </a:p>
        </p:txBody>
      </p:sp>
    </p:spTree>
    <p:extLst>
      <p:ext uri="{BB962C8B-B14F-4D97-AF65-F5344CB8AC3E}">
        <p14:creationId xmlns:p14="http://schemas.microsoft.com/office/powerpoint/2010/main" val="20261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A2AFA6-388D-8D40-8630-02AA761E2DA3}"/>
              </a:ext>
            </a:extLst>
          </p:cNvPr>
          <p:cNvSpPr txBox="1"/>
          <p:nvPr/>
        </p:nvSpPr>
        <p:spPr>
          <a:xfrm>
            <a:off x="2675421" y="65938"/>
            <a:ext cx="3789051" cy="415498"/>
          </a:xfrm>
          <a:prstGeom prst="rect">
            <a:avLst/>
          </a:prstGeom>
          <a:noFill/>
        </p:spPr>
        <p:txBody>
          <a:bodyPr wrap="none" rtlCol="0">
            <a:spAutoFit/>
          </a:bodyPr>
          <a:lstStyle/>
          <a:p>
            <a:pPr defTabSz="685800">
              <a:buClrTx/>
            </a:pPr>
            <a:r>
              <a:rPr lang="en-US" sz="2100" kern="1200" dirty="0">
                <a:solidFill>
                  <a:prstClr val="black"/>
                </a:solidFill>
                <a:latin typeface="Century" panose="02040604050505020304" pitchFamily="18" charset="0"/>
                <a:ea typeface="+mn-ea"/>
                <a:cs typeface="+mn-cs"/>
              </a:rPr>
              <a:t>The Data Warehouse process</a:t>
            </a:r>
          </a:p>
        </p:txBody>
      </p:sp>
      <p:sp>
        <p:nvSpPr>
          <p:cNvPr id="14" name="Can 13">
            <a:extLst>
              <a:ext uri="{FF2B5EF4-FFF2-40B4-BE49-F238E27FC236}">
                <a16:creationId xmlns:a16="http://schemas.microsoft.com/office/drawing/2014/main" id="{BB99C19A-C97C-B644-8352-CF87EC4E543C}"/>
              </a:ext>
            </a:extLst>
          </p:cNvPr>
          <p:cNvSpPr/>
          <p:nvPr/>
        </p:nvSpPr>
        <p:spPr>
          <a:xfrm>
            <a:off x="65995" y="622170"/>
            <a:ext cx="896112"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CRM</a:t>
            </a:r>
          </a:p>
        </p:txBody>
      </p:sp>
      <p:sp>
        <p:nvSpPr>
          <p:cNvPr id="15" name="Can 14">
            <a:extLst>
              <a:ext uri="{FF2B5EF4-FFF2-40B4-BE49-F238E27FC236}">
                <a16:creationId xmlns:a16="http://schemas.microsoft.com/office/drawing/2014/main" id="{9A74F1D5-BB69-484C-9365-BE2BE8DFEA72}"/>
              </a:ext>
            </a:extLst>
          </p:cNvPr>
          <p:cNvSpPr/>
          <p:nvPr/>
        </p:nvSpPr>
        <p:spPr>
          <a:xfrm>
            <a:off x="65995" y="1477134"/>
            <a:ext cx="896112"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ERP</a:t>
            </a:r>
          </a:p>
        </p:txBody>
      </p:sp>
      <p:sp>
        <p:nvSpPr>
          <p:cNvPr id="18" name="Can 17">
            <a:extLst>
              <a:ext uri="{FF2B5EF4-FFF2-40B4-BE49-F238E27FC236}">
                <a16:creationId xmlns:a16="http://schemas.microsoft.com/office/drawing/2014/main" id="{53D9CFD1-3241-3D48-8885-54B1893486D5}"/>
              </a:ext>
            </a:extLst>
          </p:cNvPr>
          <p:cNvSpPr/>
          <p:nvPr/>
        </p:nvSpPr>
        <p:spPr>
          <a:xfrm>
            <a:off x="65995" y="2332098"/>
            <a:ext cx="896112"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Trade</a:t>
            </a:r>
          </a:p>
        </p:txBody>
      </p:sp>
      <p:sp>
        <p:nvSpPr>
          <p:cNvPr id="19" name="Can 18">
            <a:extLst>
              <a:ext uri="{FF2B5EF4-FFF2-40B4-BE49-F238E27FC236}">
                <a16:creationId xmlns:a16="http://schemas.microsoft.com/office/drawing/2014/main" id="{9E55E5FA-EEF5-2943-90D6-F37F9A5CE235}"/>
              </a:ext>
            </a:extLst>
          </p:cNvPr>
          <p:cNvSpPr/>
          <p:nvPr/>
        </p:nvSpPr>
        <p:spPr>
          <a:xfrm>
            <a:off x="65995" y="3187062"/>
            <a:ext cx="896112"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SCM</a:t>
            </a:r>
          </a:p>
        </p:txBody>
      </p:sp>
      <p:sp>
        <p:nvSpPr>
          <p:cNvPr id="22" name="Can 21">
            <a:extLst>
              <a:ext uri="{FF2B5EF4-FFF2-40B4-BE49-F238E27FC236}">
                <a16:creationId xmlns:a16="http://schemas.microsoft.com/office/drawing/2014/main" id="{4B20C9C1-305E-1C47-9A40-58B83388DFE6}"/>
              </a:ext>
            </a:extLst>
          </p:cNvPr>
          <p:cNvSpPr/>
          <p:nvPr/>
        </p:nvSpPr>
        <p:spPr>
          <a:xfrm>
            <a:off x="65995" y="4042026"/>
            <a:ext cx="896112"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External</a:t>
            </a:r>
          </a:p>
        </p:txBody>
      </p:sp>
      <p:cxnSp>
        <p:nvCxnSpPr>
          <p:cNvPr id="24" name="Straight Connector 23">
            <a:extLst>
              <a:ext uri="{FF2B5EF4-FFF2-40B4-BE49-F238E27FC236}">
                <a16:creationId xmlns:a16="http://schemas.microsoft.com/office/drawing/2014/main" id="{C6CD77DB-730B-C345-829A-22CF465EE757}"/>
              </a:ext>
            </a:extLst>
          </p:cNvPr>
          <p:cNvCxnSpPr>
            <a:cxnSpLocks/>
          </p:cNvCxnSpPr>
          <p:nvPr/>
        </p:nvCxnSpPr>
        <p:spPr>
          <a:xfrm>
            <a:off x="1465027" y="411480"/>
            <a:ext cx="0" cy="46588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B647639-F42F-C24A-B2D8-F03F628ADA62}"/>
              </a:ext>
            </a:extLst>
          </p:cNvPr>
          <p:cNvCxnSpPr>
            <a:cxnSpLocks/>
          </p:cNvCxnSpPr>
          <p:nvPr/>
        </p:nvCxnSpPr>
        <p:spPr>
          <a:xfrm>
            <a:off x="1465027" y="2580894"/>
            <a:ext cx="704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B971733-DD4D-6F47-94D9-25CB3863DE80}"/>
              </a:ext>
            </a:extLst>
          </p:cNvPr>
          <p:cNvSpPr/>
          <p:nvPr/>
        </p:nvSpPr>
        <p:spPr>
          <a:xfrm>
            <a:off x="2169115" y="868680"/>
            <a:ext cx="3877056" cy="4059936"/>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black"/>
              </a:solidFill>
              <a:latin typeface="Calibri" panose="020F0502020204030204"/>
            </a:endParaRPr>
          </a:p>
        </p:txBody>
      </p:sp>
      <p:sp>
        <p:nvSpPr>
          <p:cNvPr id="8" name="Rounded Rectangle 7">
            <a:extLst>
              <a:ext uri="{FF2B5EF4-FFF2-40B4-BE49-F238E27FC236}">
                <a16:creationId xmlns:a16="http://schemas.microsoft.com/office/drawing/2014/main" id="{BC2FC294-A3EF-9846-B20A-250FA354A396}"/>
              </a:ext>
            </a:extLst>
          </p:cNvPr>
          <p:cNvSpPr/>
          <p:nvPr/>
        </p:nvSpPr>
        <p:spPr>
          <a:xfrm>
            <a:off x="2274271" y="2332098"/>
            <a:ext cx="612648" cy="502543"/>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black"/>
                </a:solidFill>
                <a:latin typeface="Calibri" panose="020F0502020204030204"/>
              </a:rPr>
              <a:t>ETL</a:t>
            </a:r>
          </a:p>
        </p:txBody>
      </p:sp>
      <p:cxnSp>
        <p:nvCxnSpPr>
          <p:cNvPr id="31" name="Straight Arrow Connector 30">
            <a:extLst>
              <a:ext uri="{FF2B5EF4-FFF2-40B4-BE49-F238E27FC236}">
                <a16:creationId xmlns:a16="http://schemas.microsoft.com/office/drawing/2014/main" id="{B458A4D8-EF1D-3E4B-B196-180D32DD7D1C}"/>
              </a:ext>
            </a:extLst>
          </p:cNvPr>
          <p:cNvCxnSpPr>
            <a:cxnSpLocks/>
          </p:cNvCxnSpPr>
          <p:nvPr/>
        </p:nvCxnSpPr>
        <p:spPr>
          <a:xfrm>
            <a:off x="2886919" y="2578608"/>
            <a:ext cx="324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an 31">
            <a:extLst>
              <a:ext uri="{FF2B5EF4-FFF2-40B4-BE49-F238E27FC236}">
                <a16:creationId xmlns:a16="http://schemas.microsoft.com/office/drawing/2014/main" id="{E411F39A-DDF6-A148-94EE-463B615F8D97}"/>
              </a:ext>
            </a:extLst>
          </p:cNvPr>
          <p:cNvSpPr/>
          <p:nvPr/>
        </p:nvSpPr>
        <p:spPr>
          <a:xfrm>
            <a:off x="3211531" y="1856799"/>
            <a:ext cx="1097280"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Data Warehouse</a:t>
            </a:r>
          </a:p>
        </p:txBody>
      </p:sp>
      <p:sp>
        <p:nvSpPr>
          <p:cNvPr id="33" name="Can 32">
            <a:extLst>
              <a:ext uri="{FF2B5EF4-FFF2-40B4-BE49-F238E27FC236}">
                <a16:creationId xmlns:a16="http://schemas.microsoft.com/office/drawing/2014/main" id="{6294F2E5-E976-2F48-BD79-A217B14C4E5E}"/>
              </a:ext>
            </a:extLst>
          </p:cNvPr>
          <p:cNvSpPr/>
          <p:nvPr/>
        </p:nvSpPr>
        <p:spPr>
          <a:xfrm>
            <a:off x="3238963" y="2740914"/>
            <a:ext cx="1097280"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white"/>
                </a:solidFill>
                <a:latin typeface="Calibri" panose="020F0502020204030204"/>
              </a:rPr>
              <a:t>Predictive Layer</a:t>
            </a:r>
          </a:p>
        </p:txBody>
      </p:sp>
      <p:sp>
        <p:nvSpPr>
          <p:cNvPr id="10" name="TextBox 9">
            <a:extLst>
              <a:ext uri="{FF2B5EF4-FFF2-40B4-BE49-F238E27FC236}">
                <a16:creationId xmlns:a16="http://schemas.microsoft.com/office/drawing/2014/main" id="{2CC111BF-825D-3C40-A38E-1CBF68F5B7F8}"/>
              </a:ext>
            </a:extLst>
          </p:cNvPr>
          <p:cNvSpPr txBox="1"/>
          <p:nvPr/>
        </p:nvSpPr>
        <p:spPr>
          <a:xfrm>
            <a:off x="3646090" y="2359317"/>
            <a:ext cx="370614" cy="461665"/>
          </a:xfrm>
          <a:prstGeom prst="rect">
            <a:avLst/>
          </a:prstGeom>
          <a:noFill/>
        </p:spPr>
        <p:txBody>
          <a:bodyPr wrap="none" rtlCol="0">
            <a:spAutoFit/>
          </a:bodyPr>
          <a:lstStyle/>
          <a:p>
            <a:pPr defTabSz="685800">
              <a:buClrTx/>
            </a:pPr>
            <a:r>
              <a:rPr lang="en-US" sz="2400" b="1" kern="1200" dirty="0">
                <a:solidFill>
                  <a:prstClr val="black"/>
                </a:solidFill>
                <a:latin typeface="Century" panose="02040604050505020304" pitchFamily="18" charset="0"/>
                <a:ea typeface="+mn-ea"/>
                <a:cs typeface="+mn-cs"/>
              </a:rPr>
              <a:t>+</a:t>
            </a:r>
          </a:p>
        </p:txBody>
      </p:sp>
      <p:cxnSp>
        <p:nvCxnSpPr>
          <p:cNvPr id="34" name="Straight Arrow Connector 33">
            <a:extLst>
              <a:ext uri="{FF2B5EF4-FFF2-40B4-BE49-F238E27FC236}">
                <a16:creationId xmlns:a16="http://schemas.microsoft.com/office/drawing/2014/main" id="{9D316020-DEBD-5E40-B4E7-7262CB6D0C2A}"/>
              </a:ext>
            </a:extLst>
          </p:cNvPr>
          <p:cNvCxnSpPr>
            <a:cxnSpLocks/>
          </p:cNvCxnSpPr>
          <p:nvPr/>
        </p:nvCxnSpPr>
        <p:spPr>
          <a:xfrm>
            <a:off x="4308811" y="2578608"/>
            <a:ext cx="4206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29232F0-222E-BD47-A42E-096BA17FC86B}"/>
              </a:ext>
            </a:extLst>
          </p:cNvPr>
          <p:cNvCxnSpPr>
            <a:cxnSpLocks/>
          </p:cNvCxnSpPr>
          <p:nvPr/>
        </p:nvCxnSpPr>
        <p:spPr>
          <a:xfrm>
            <a:off x="4729435" y="1408176"/>
            <a:ext cx="0" cy="24505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1571508-B388-6444-8B97-3AFE011378A1}"/>
              </a:ext>
            </a:extLst>
          </p:cNvPr>
          <p:cNvCxnSpPr>
            <a:cxnSpLocks/>
          </p:cNvCxnSpPr>
          <p:nvPr/>
        </p:nvCxnSpPr>
        <p:spPr>
          <a:xfrm>
            <a:off x="4720748" y="1408176"/>
            <a:ext cx="4206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F08A4B2B-647A-6844-A274-FD0F3F6AAC96}"/>
              </a:ext>
            </a:extLst>
          </p:cNvPr>
          <p:cNvSpPr/>
          <p:nvPr/>
        </p:nvSpPr>
        <p:spPr>
          <a:xfrm>
            <a:off x="5137969" y="1156904"/>
            <a:ext cx="716133" cy="502543"/>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700" kern="1200" dirty="0">
                <a:solidFill>
                  <a:prstClr val="black"/>
                </a:solidFill>
                <a:latin typeface="Calibri" panose="020F0502020204030204"/>
              </a:rPr>
              <a:t>Kolkata plant resource plan</a:t>
            </a:r>
          </a:p>
        </p:txBody>
      </p:sp>
      <p:sp>
        <p:nvSpPr>
          <p:cNvPr id="39" name="Rounded Rectangle 38">
            <a:extLst>
              <a:ext uri="{FF2B5EF4-FFF2-40B4-BE49-F238E27FC236}">
                <a16:creationId xmlns:a16="http://schemas.microsoft.com/office/drawing/2014/main" id="{8D0283A6-9E39-DF49-BA84-042CA3C7B35D}"/>
              </a:ext>
            </a:extLst>
          </p:cNvPr>
          <p:cNvSpPr/>
          <p:nvPr/>
        </p:nvSpPr>
        <p:spPr>
          <a:xfrm>
            <a:off x="5122627" y="2198943"/>
            <a:ext cx="612648" cy="502543"/>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black"/>
                </a:solidFill>
                <a:latin typeface="Calibri" panose="020F0502020204030204"/>
              </a:rPr>
              <a:t>Sales </a:t>
            </a:r>
          </a:p>
        </p:txBody>
      </p:sp>
      <p:sp>
        <p:nvSpPr>
          <p:cNvPr id="40" name="Rounded Rectangle 39">
            <a:extLst>
              <a:ext uri="{FF2B5EF4-FFF2-40B4-BE49-F238E27FC236}">
                <a16:creationId xmlns:a16="http://schemas.microsoft.com/office/drawing/2014/main" id="{DCB90DD2-7AFD-314A-A3EC-25B35A8EFECF}"/>
              </a:ext>
            </a:extLst>
          </p:cNvPr>
          <p:cNvSpPr/>
          <p:nvPr/>
        </p:nvSpPr>
        <p:spPr>
          <a:xfrm>
            <a:off x="5150059" y="3607496"/>
            <a:ext cx="612648" cy="502543"/>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black"/>
                </a:solidFill>
                <a:latin typeface="Calibri" panose="020F0502020204030204"/>
              </a:rPr>
              <a:t>Data Mart</a:t>
            </a:r>
          </a:p>
        </p:txBody>
      </p:sp>
      <p:cxnSp>
        <p:nvCxnSpPr>
          <p:cNvPr id="41" name="Straight Arrow Connector 40">
            <a:extLst>
              <a:ext uri="{FF2B5EF4-FFF2-40B4-BE49-F238E27FC236}">
                <a16:creationId xmlns:a16="http://schemas.microsoft.com/office/drawing/2014/main" id="{B11510EF-12B7-7941-BCDD-1DF303AFE27A}"/>
              </a:ext>
            </a:extLst>
          </p:cNvPr>
          <p:cNvCxnSpPr>
            <a:cxnSpLocks/>
          </p:cNvCxnSpPr>
          <p:nvPr/>
        </p:nvCxnSpPr>
        <p:spPr>
          <a:xfrm>
            <a:off x="4693148" y="2578608"/>
            <a:ext cx="4206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B68307-DD11-CA44-B1A7-7A14163AC9C4}"/>
              </a:ext>
            </a:extLst>
          </p:cNvPr>
          <p:cNvCxnSpPr>
            <a:cxnSpLocks/>
          </p:cNvCxnSpPr>
          <p:nvPr/>
        </p:nvCxnSpPr>
        <p:spPr>
          <a:xfrm>
            <a:off x="4729435" y="3858768"/>
            <a:ext cx="4206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9144996-1109-4F4F-9F12-45F60F6BD6A0}"/>
              </a:ext>
            </a:extLst>
          </p:cNvPr>
          <p:cNvCxnSpPr>
            <a:cxnSpLocks/>
          </p:cNvCxnSpPr>
          <p:nvPr/>
        </p:nvCxnSpPr>
        <p:spPr>
          <a:xfrm>
            <a:off x="5735275" y="3858767"/>
            <a:ext cx="512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0839A23-D6EF-1A4D-9E58-0173724E67FF}"/>
              </a:ext>
            </a:extLst>
          </p:cNvPr>
          <p:cNvCxnSpPr>
            <a:cxnSpLocks/>
          </p:cNvCxnSpPr>
          <p:nvPr/>
        </p:nvCxnSpPr>
        <p:spPr>
          <a:xfrm>
            <a:off x="6240480" y="1356564"/>
            <a:ext cx="11431" cy="26096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89439D1-F7C1-E149-8ECA-D0295B7EE3C4}"/>
              </a:ext>
            </a:extLst>
          </p:cNvPr>
          <p:cNvCxnSpPr>
            <a:cxnSpLocks/>
          </p:cNvCxnSpPr>
          <p:nvPr/>
        </p:nvCxnSpPr>
        <p:spPr>
          <a:xfrm>
            <a:off x="5730703" y="2468313"/>
            <a:ext cx="516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016A83E-A137-D34C-A956-35E24D2F7037}"/>
              </a:ext>
            </a:extLst>
          </p:cNvPr>
          <p:cNvCxnSpPr>
            <a:cxnSpLocks/>
          </p:cNvCxnSpPr>
          <p:nvPr/>
        </p:nvCxnSpPr>
        <p:spPr>
          <a:xfrm>
            <a:off x="5730703" y="1356563"/>
            <a:ext cx="516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43C3A00-9E90-024A-9487-93090705378E}"/>
              </a:ext>
            </a:extLst>
          </p:cNvPr>
          <p:cNvSpPr txBox="1"/>
          <p:nvPr/>
        </p:nvSpPr>
        <p:spPr>
          <a:xfrm>
            <a:off x="3404075" y="887469"/>
            <a:ext cx="1656351" cy="323165"/>
          </a:xfrm>
          <a:prstGeom prst="rect">
            <a:avLst/>
          </a:prstGeom>
          <a:noFill/>
        </p:spPr>
        <p:txBody>
          <a:bodyPr wrap="none" rtlCol="0">
            <a:spAutoFit/>
          </a:bodyPr>
          <a:lstStyle/>
          <a:p>
            <a:pPr defTabSz="685800">
              <a:buClrTx/>
            </a:pPr>
            <a:r>
              <a:rPr lang="en-US" sz="1500" b="1" kern="1200" dirty="0">
                <a:solidFill>
                  <a:prstClr val="black"/>
                </a:solidFill>
                <a:latin typeface="Century" panose="02040604050505020304" pitchFamily="18" charset="0"/>
                <a:ea typeface="+mn-ea"/>
                <a:cs typeface="+mn-cs"/>
              </a:rPr>
              <a:t>Data Warehouse</a:t>
            </a:r>
          </a:p>
        </p:txBody>
      </p:sp>
      <p:sp>
        <p:nvSpPr>
          <p:cNvPr id="52" name="Rectangle 51">
            <a:extLst>
              <a:ext uri="{FF2B5EF4-FFF2-40B4-BE49-F238E27FC236}">
                <a16:creationId xmlns:a16="http://schemas.microsoft.com/office/drawing/2014/main" id="{F28806EA-354F-FA44-979C-6620EDEBB1B4}"/>
              </a:ext>
            </a:extLst>
          </p:cNvPr>
          <p:cNvSpPr/>
          <p:nvPr/>
        </p:nvSpPr>
        <p:spPr>
          <a:xfrm>
            <a:off x="6466795" y="754576"/>
            <a:ext cx="1367486" cy="1946910"/>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black"/>
              </a:solidFill>
              <a:latin typeface="Calibri" panose="020F0502020204030204"/>
            </a:endParaRPr>
          </a:p>
        </p:txBody>
      </p:sp>
      <p:sp>
        <p:nvSpPr>
          <p:cNvPr id="54" name="TextBox 53">
            <a:extLst>
              <a:ext uri="{FF2B5EF4-FFF2-40B4-BE49-F238E27FC236}">
                <a16:creationId xmlns:a16="http://schemas.microsoft.com/office/drawing/2014/main" id="{6C85CA0A-3634-6B43-AFFA-19C08AED5869}"/>
              </a:ext>
            </a:extLst>
          </p:cNvPr>
          <p:cNvSpPr txBox="1"/>
          <p:nvPr/>
        </p:nvSpPr>
        <p:spPr>
          <a:xfrm>
            <a:off x="6698371" y="770978"/>
            <a:ext cx="954107" cy="323165"/>
          </a:xfrm>
          <a:prstGeom prst="rect">
            <a:avLst/>
          </a:prstGeom>
          <a:noFill/>
        </p:spPr>
        <p:txBody>
          <a:bodyPr wrap="none" rtlCol="0">
            <a:spAutoFit/>
          </a:bodyPr>
          <a:lstStyle/>
          <a:p>
            <a:pPr defTabSz="685800">
              <a:buClrTx/>
            </a:pPr>
            <a:r>
              <a:rPr lang="en-US" sz="1500" b="1" kern="1200" dirty="0">
                <a:solidFill>
                  <a:prstClr val="black"/>
                </a:solidFill>
                <a:latin typeface="Century" panose="02040604050505020304" pitchFamily="18" charset="0"/>
                <a:ea typeface="+mn-ea"/>
                <a:cs typeface="+mn-cs"/>
              </a:rPr>
              <a:t>Analysis</a:t>
            </a:r>
          </a:p>
        </p:txBody>
      </p:sp>
      <p:cxnSp>
        <p:nvCxnSpPr>
          <p:cNvPr id="55" name="Straight Arrow Connector 54">
            <a:extLst>
              <a:ext uri="{FF2B5EF4-FFF2-40B4-BE49-F238E27FC236}">
                <a16:creationId xmlns:a16="http://schemas.microsoft.com/office/drawing/2014/main" id="{39391777-45B0-CB49-A6A9-B302DEA210FE}"/>
              </a:ext>
            </a:extLst>
          </p:cNvPr>
          <p:cNvCxnSpPr>
            <a:cxnSpLocks/>
          </p:cNvCxnSpPr>
          <p:nvPr/>
        </p:nvCxnSpPr>
        <p:spPr>
          <a:xfrm>
            <a:off x="6247339" y="1346099"/>
            <a:ext cx="315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B31FEC8-2707-5A46-981F-E0C78C936AEE}"/>
              </a:ext>
            </a:extLst>
          </p:cNvPr>
          <p:cNvCxnSpPr>
            <a:cxnSpLocks/>
          </p:cNvCxnSpPr>
          <p:nvPr/>
        </p:nvCxnSpPr>
        <p:spPr>
          <a:xfrm>
            <a:off x="6246195" y="1843271"/>
            <a:ext cx="316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4586EFF-155B-8048-9DDA-E2C436D03C3B}"/>
              </a:ext>
            </a:extLst>
          </p:cNvPr>
          <p:cNvCxnSpPr>
            <a:cxnSpLocks/>
          </p:cNvCxnSpPr>
          <p:nvPr/>
        </p:nvCxnSpPr>
        <p:spPr>
          <a:xfrm>
            <a:off x="6251911" y="2323897"/>
            <a:ext cx="316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A0059FA1-F859-7247-A651-C39FB779C2D2}"/>
              </a:ext>
            </a:extLst>
          </p:cNvPr>
          <p:cNvSpPr/>
          <p:nvPr/>
        </p:nvSpPr>
        <p:spPr>
          <a:xfrm>
            <a:off x="6640532" y="1149806"/>
            <a:ext cx="1016719" cy="367683"/>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black"/>
                </a:solidFill>
                <a:latin typeface="Calibri" panose="020F0502020204030204"/>
              </a:rPr>
              <a:t>BI Tools</a:t>
            </a:r>
          </a:p>
        </p:txBody>
      </p:sp>
      <p:sp>
        <p:nvSpPr>
          <p:cNvPr id="63" name="Rounded Rectangle 62">
            <a:extLst>
              <a:ext uri="{FF2B5EF4-FFF2-40B4-BE49-F238E27FC236}">
                <a16:creationId xmlns:a16="http://schemas.microsoft.com/office/drawing/2014/main" id="{174F2C16-6CA0-8940-AF30-EA2E15CA1739}"/>
              </a:ext>
            </a:extLst>
          </p:cNvPr>
          <p:cNvSpPr/>
          <p:nvPr/>
        </p:nvSpPr>
        <p:spPr>
          <a:xfrm>
            <a:off x="6640532" y="1659429"/>
            <a:ext cx="1016719" cy="367683"/>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black"/>
                </a:solidFill>
                <a:latin typeface="Calibri" panose="020F0502020204030204"/>
              </a:rPr>
              <a:t>Reporting tool</a:t>
            </a:r>
          </a:p>
        </p:txBody>
      </p:sp>
      <p:sp>
        <p:nvSpPr>
          <p:cNvPr id="64" name="Rounded Rectangle 63">
            <a:extLst>
              <a:ext uri="{FF2B5EF4-FFF2-40B4-BE49-F238E27FC236}">
                <a16:creationId xmlns:a16="http://schemas.microsoft.com/office/drawing/2014/main" id="{C053E192-7AFC-BC4F-AFC1-079B09914232}"/>
              </a:ext>
            </a:extLst>
          </p:cNvPr>
          <p:cNvSpPr/>
          <p:nvPr/>
        </p:nvSpPr>
        <p:spPr>
          <a:xfrm>
            <a:off x="6640532" y="2169053"/>
            <a:ext cx="1016719" cy="367683"/>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350" kern="1200" dirty="0">
                <a:solidFill>
                  <a:prstClr val="black"/>
                </a:solidFill>
                <a:latin typeface="Calibri" panose="020F0502020204030204"/>
              </a:rPr>
              <a:t>Dashboards</a:t>
            </a:r>
          </a:p>
        </p:txBody>
      </p:sp>
      <p:sp>
        <p:nvSpPr>
          <p:cNvPr id="65" name="TextBox 64">
            <a:extLst>
              <a:ext uri="{FF2B5EF4-FFF2-40B4-BE49-F238E27FC236}">
                <a16:creationId xmlns:a16="http://schemas.microsoft.com/office/drawing/2014/main" id="{02B2948B-F49B-AD44-BF09-04000F35CC84}"/>
              </a:ext>
            </a:extLst>
          </p:cNvPr>
          <p:cNvSpPr txBox="1"/>
          <p:nvPr/>
        </p:nvSpPr>
        <p:spPr>
          <a:xfrm>
            <a:off x="6251911" y="2780232"/>
            <a:ext cx="1818126" cy="323165"/>
          </a:xfrm>
          <a:prstGeom prst="rect">
            <a:avLst/>
          </a:prstGeom>
          <a:noFill/>
        </p:spPr>
        <p:txBody>
          <a:bodyPr wrap="none" rtlCol="0">
            <a:spAutoFit/>
          </a:bodyPr>
          <a:lstStyle/>
          <a:p>
            <a:pPr defTabSz="685800">
              <a:buClrTx/>
            </a:pPr>
            <a:r>
              <a:rPr lang="en-US" sz="1500" b="1" kern="1200" dirty="0">
                <a:solidFill>
                  <a:prstClr val="black"/>
                </a:solidFill>
                <a:latin typeface="Century" panose="02040604050505020304" pitchFamily="18" charset="0"/>
                <a:ea typeface="+mn-ea"/>
                <a:cs typeface="+mn-cs"/>
              </a:rPr>
              <a:t>Machine Learning</a:t>
            </a:r>
          </a:p>
        </p:txBody>
      </p:sp>
      <p:pic>
        <p:nvPicPr>
          <p:cNvPr id="66" name="Picture 65">
            <a:extLst>
              <a:ext uri="{FF2B5EF4-FFF2-40B4-BE49-F238E27FC236}">
                <a16:creationId xmlns:a16="http://schemas.microsoft.com/office/drawing/2014/main" id="{BEAF49B9-448A-F346-B1EE-E07C55BB1562}"/>
              </a:ext>
            </a:extLst>
          </p:cNvPr>
          <p:cNvPicPr>
            <a:picLocks noChangeAspect="1"/>
          </p:cNvPicPr>
          <p:nvPr/>
        </p:nvPicPr>
        <p:blipFill>
          <a:blip r:embed="rId3"/>
          <a:stretch>
            <a:fillRect/>
          </a:stretch>
        </p:blipFill>
        <p:spPr>
          <a:xfrm>
            <a:off x="6601364" y="3080314"/>
            <a:ext cx="1219200" cy="1219200"/>
          </a:xfrm>
          <a:prstGeom prst="rect">
            <a:avLst/>
          </a:prstGeom>
        </p:spPr>
      </p:pic>
      <p:cxnSp>
        <p:nvCxnSpPr>
          <p:cNvPr id="67" name="Straight Connector 66">
            <a:extLst>
              <a:ext uri="{FF2B5EF4-FFF2-40B4-BE49-F238E27FC236}">
                <a16:creationId xmlns:a16="http://schemas.microsoft.com/office/drawing/2014/main" id="{78770ACB-5C26-6E43-90EB-EACD039EBEA1}"/>
              </a:ext>
            </a:extLst>
          </p:cNvPr>
          <p:cNvCxnSpPr>
            <a:cxnSpLocks/>
          </p:cNvCxnSpPr>
          <p:nvPr/>
        </p:nvCxnSpPr>
        <p:spPr>
          <a:xfrm flipH="1" flipV="1">
            <a:off x="2489155" y="4176333"/>
            <a:ext cx="4112210" cy="116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02DB207-C137-A841-BDAF-3A6D86EEAD1E}"/>
              </a:ext>
            </a:extLst>
          </p:cNvPr>
          <p:cNvCxnSpPr>
            <a:cxnSpLocks/>
          </p:cNvCxnSpPr>
          <p:nvPr/>
        </p:nvCxnSpPr>
        <p:spPr>
          <a:xfrm flipV="1">
            <a:off x="2489155" y="2856829"/>
            <a:ext cx="0" cy="131950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A60D6DD-9129-D44C-972A-701A70B64EE8}"/>
              </a:ext>
            </a:extLst>
          </p:cNvPr>
          <p:cNvSpPr/>
          <p:nvPr/>
        </p:nvSpPr>
        <p:spPr>
          <a:xfrm>
            <a:off x="8000924" y="769549"/>
            <a:ext cx="971783" cy="1946910"/>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black"/>
              </a:solidFill>
              <a:latin typeface="Calibri" panose="020F0502020204030204"/>
            </a:endParaRPr>
          </a:p>
        </p:txBody>
      </p:sp>
      <p:sp>
        <p:nvSpPr>
          <p:cNvPr id="74" name="Can 73">
            <a:extLst>
              <a:ext uri="{FF2B5EF4-FFF2-40B4-BE49-F238E27FC236}">
                <a16:creationId xmlns:a16="http://schemas.microsoft.com/office/drawing/2014/main" id="{5A2979BF-1DDE-7346-B52A-497CB1C7A624}"/>
              </a:ext>
            </a:extLst>
          </p:cNvPr>
          <p:cNvSpPr/>
          <p:nvPr/>
        </p:nvSpPr>
        <p:spPr>
          <a:xfrm>
            <a:off x="8038759" y="1539027"/>
            <a:ext cx="896112" cy="566551"/>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r>
              <a:rPr lang="en-US" sz="1050" kern="1200" dirty="0">
                <a:solidFill>
                  <a:prstClr val="white"/>
                </a:solidFill>
                <a:latin typeface="Calibri" panose="020F0502020204030204"/>
              </a:rPr>
              <a:t>Information portal</a:t>
            </a:r>
          </a:p>
        </p:txBody>
      </p:sp>
      <p:cxnSp>
        <p:nvCxnSpPr>
          <p:cNvPr id="75" name="Straight Arrow Connector 74">
            <a:extLst>
              <a:ext uri="{FF2B5EF4-FFF2-40B4-BE49-F238E27FC236}">
                <a16:creationId xmlns:a16="http://schemas.microsoft.com/office/drawing/2014/main" id="{B62BFD63-72E7-C14F-ACAE-5D8C66432585}"/>
              </a:ext>
            </a:extLst>
          </p:cNvPr>
          <p:cNvCxnSpPr>
            <a:cxnSpLocks/>
            <a:stCxn id="61" idx="3"/>
            <a:endCxn id="74" idx="2"/>
          </p:cNvCxnSpPr>
          <p:nvPr/>
        </p:nvCxnSpPr>
        <p:spPr>
          <a:xfrm>
            <a:off x="7657250" y="1333647"/>
            <a:ext cx="381509" cy="488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67350C4-81DC-ED4C-929B-18D73B0341F6}"/>
              </a:ext>
            </a:extLst>
          </p:cNvPr>
          <p:cNvCxnSpPr>
            <a:cxnSpLocks/>
            <a:stCxn id="63" idx="3"/>
            <a:endCxn id="74" idx="2"/>
          </p:cNvCxnSpPr>
          <p:nvPr/>
        </p:nvCxnSpPr>
        <p:spPr>
          <a:xfrm flipV="1">
            <a:off x="7657250" y="1822302"/>
            <a:ext cx="381509" cy="20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2B1BCF0-2171-AD41-A189-9E9D8EA12417}"/>
              </a:ext>
            </a:extLst>
          </p:cNvPr>
          <p:cNvCxnSpPr>
            <a:cxnSpLocks/>
            <a:stCxn id="64" idx="3"/>
            <a:endCxn id="74" idx="2"/>
          </p:cNvCxnSpPr>
          <p:nvPr/>
        </p:nvCxnSpPr>
        <p:spPr>
          <a:xfrm flipV="1">
            <a:off x="7657250" y="1822302"/>
            <a:ext cx="381509" cy="530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916C853-B7F9-D643-826A-1B82D4A295B2}"/>
              </a:ext>
            </a:extLst>
          </p:cNvPr>
          <p:cNvSpPr txBox="1"/>
          <p:nvPr/>
        </p:nvSpPr>
        <p:spPr>
          <a:xfrm>
            <a:off x="7995623" y="796816"/>
            <a:ext cx="1027397" cy="276999"/>
          </a:xfrm>
          <a:prstGeom prst="rect">
            <a:avLst/>
          </a:prstGeom>
          <a:noFill/>
        </p:spPr>
        <p:txBody>
          <a:bodyPr wrap="none" rtlCol="0">
            <a:spAutoFit/>
          </a:bodyPr>
          <a:lstStyle/>
          <a:p>
            <a:pPr defTabSz="685800">
              <a:buClrTx/>
            </a:pPr>
            <a:r>
              <a:rPr lang="en-US" sz="1200" b="1" kern="1200" dirty="0">
                <a:solidFill>
                  <a:prstClr val="black"/>
                </a:solidFill>
                <a:latin typeface="Century" panose="02040604050505020304" pitchFamily="18" charset="0"/>
                <a:ea typeface="+mn-ea"/>
                <a:cs typeface="+mn-cs"/>
              </a:rPr>
              <a:t>User Access</a:t>
            </a:r>
          </a:p>
        </p:txBody>
      </p:sp>
      <p:cxnSp>
        <p:nvCxnSpPr>
          <p:cNvPr id="48" name="Straight Arrow Connector 47">
            <a:extLst>
              <a:ext uri="{FF2B5EF4-FFF2-40B4-BE49-F238E27FC236}">
                <a16:creationId xmlns:a16="http://schemas.microsoft.com/office/drawing/2014/main" id="{B5D4033C-FB77-1E44-A8D3-EE112664D656}"/>
              </a:ext>
            </a:extLst>
          </p:cNvPr>
          <p:cNvCxnSpPr>
            <a:cxnSpLocks/>
          </p:cNvCxnSpPr>
          <p:nvPr/>
        </p:nvCxnSpPr>
        <p:spPr>
          <a:xfrm>
            <a:off x="6247339" y="3866823"/>
            <a:ext cx="316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059E006-4107-9C45-9C52-BEFFDB793584}"/>
              </a:ext>
            </a:extLst>
          </p:cNvPr>
          <p:cNvSpPr txBox="1"/>
          <p:nvPr/>
        </p:nvSpPr>
        <p:spPr>
          <a:xfrm>
            <a:off x="2103759" y="575497"/>
            <a:ext cx="1010213" cy="307777"/>
          </a:xfrm>
          <a:prstGeom prst="rect">
            <a:avLst/>
          </a:prstGeom>
          <a:noFill/>
        </p:spPr>
        <p:txBody>
          <a:bodyPr wrap="none" rtlCol="0">
            <a:spAutoFit/>
          </a:bodyPr>
          <a:lstStyle/>
          <a:p>
            <a:r>
              <a:rPr lang="en-US" dirty="0"/>
              <a:t>Meta Data</a:t>
            </a:r>
          </a:p>
        </p:txBody>
      </p:sp>
    </p:spTree>
    <p:extLst>
      <p:ext uri="{BB962C8B-B14F-4D97-AF65-F5344CB8AC3E}">
        <p14:creationId xmlns:p14="http://schemas.microsoft.com/office/powerpoint/2010/main" val="52171236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3849</TotalTime>
  <Words>2925</Words>
  <Application>Microsoft Macintosh PowerPoint</Application>
  <PresentationFormat>On-screen Show (16:9)</PresentationFormat>
  <Paragraphs>369</Paragraphs>
  <Slides>24</Slides>
  <Notes>16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Arial</vt:lpstr>
      <vt:lpstr>Century</vt:lpstr>
      <vt:lpstr>Nunito</vt:lpstr>
      <vt:lpstr>Verdana</vt:lpstr>
      <vt:lpstr>Anton</vt:lpstr>
      <vt:lpstr>Calibri Light</vt:lpstr>
      <vt:lpstr>Oswald</vt:lpstr>
      <vt:lpstr>Poppins</vt:lpstr>
      <vt:lpstr>Alata</vt:lpstr>
      <vt:lpstr>Poppins SemiBold</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MD. TANVIR ANJUM</cp:lastModifiedBy>
  <cp:revision>36</cp:revision>
  <cp:lastPrinted>2021-05-12T09:54:27Z</cp:lastPrinted>
  <dcterms:modified xsi:type="dcterms:W3CDTF">2021-06-27T04:55:43Z</dcterms:modified>
</cp:coreProperties>
</file>